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1" r:id="rId3"/>
    <p:sldId id="304" r:id="rId4"/>
    <p:sldId id="296" r:id="rId5"/>
    <p:sldId id="295" r:id="rId6"/>
    <p:sldId id="301" r:id="rId7"/>
    <p:sldId id="287" r:id="rId8"/>
    <p:sldId id="289" r:id="rId9"/>
    <p:sldId id="288" r:id="rId10"/>
    <p:sldId id="290" r:id="rId11"/>
    <p:sldId id="298" r:id="rId12"/>
    <p:sldId id="300" r:id="rId13"/>
    <p:sldId id="299" r:id="rId14"/>
    <p:sldId id="26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F4FFF"/>
    <a:srgbClr val="00008A"/>
    <a:srgbClr val="000044"/>
    <a:srgbClr val="000068"/>
    <a:srgbClr val="FB5B00"/>
    <a:srgbClr val="8585D4"/>
    <a:srgbClr val="000066"/>
    <a:srgbClr val="000099"/>
    <a:srgbClr val="FF5B00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1" autoAdjust="0"/>
    <p:restoredTop sz="75862" autoAdjust="0"/>
  </p:normalViewPr>
  <p:slideViewPr>
    <p:cSldViewPr>
      <p:cViewPr varScale="1">
        <p:scale>
          <a:sx n="87" d="100"/>
          <a:sy n="87" d="100"/>
        </p:scale>
        <p:origin x="-27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8;&#1085;&#1092;&#1086;&#1088;&#1084;&#1073;&#1102;&#1088;&#1086;%20&#1056;&#1055;&#1057;\&#1055;&#1086;&#1083;&#1077;&#1079;&#1085;&#1099;&#1077;%20&#1087;&#1088;&#1077;&#1079;&#1077;&#1085;&#1090;&#1072;&#1094;&#1080;&#1080;\31.10.14%20&#1060;&#1072;&#1088;&#1084;&#1083;&#1086;&#1076;&#1078;&#1080;&#1082;\&#1044;&#1083;&#1103;%20&#1060;&#1072;&#1088;&#1084;&#1083;&#1086;&#1076;&#1078;&#1080;&#1082;%20201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8;&#1085;&#1092;&#1088;&#1072;&#1089;&#1090;&#1088;&#1091;&#1082;&#1090;&#1091;&#1088;&#1072;\&#1044;&#1080;&#1089;&#1090;&#1088;&#1080;&#1073;&#1100;&#1102;&#1090;&#1086;&#1088;&#1099;\2014\2%20&#1082;&#1074;&#1072;&#1088;&#1090;&#1072;&#1083;\&#1058;&#1072;&#1073;&#1083;&#1080;&#1094;&#1099;%20-%20&#1056;&#1077;&#1081;&#1090;&#1080;&#1085;&#1075;%20&#1076;&#1080;&#1089;&#1090;&#1088;&#1080;&#1073;&#1100;&#1102;&#1090;&#1086;&#1088;&#1086;&#1074;%201-2&#1082;&#1074;%202014&#1075;%20RNC%20Pharm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8;&#1085;&#1092;&#1088;&#1072;&#1089;&#1090;&#1088;&#1091;&#1082;&#1090;&#1091;&#1088;&#1072;\&#1044;&#1080;&#1089;&#1090;&#1088;&#1080;&#1073;&#1100;&#1102;&#1090;&#1086;&#1088;&#1099;\2014\2%20&#1082;&#1074;&#1072;&#1088;&#1090;&#1072;&#1083;\&#1058;&#1072;&#1073;&#1083;&#1080;&#1094;&#1099;%20-%20&#1056;&#1077;&#1081;&#1090;&#1080;&#1085;&#1075;%20&#1076;&#1080;&#1089;&#1090;&#1088;&#1080;&#1073;&#1100;&#1102;&#1090;&#1086;&#1088;&#1086;&#1074;%201-2&#1082;&#1074;%202014&#1075;%20RNC%20Pharm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3.2070883769791211E-2"/>
          <c:y val="2.8768012441290191E-2"/>
          <c:w val="0.90961841846695213"/>
          <c:h val="0.85801438729030111"/>
        </c:manualLayout>
      </c:layout>
      <c:barChart>
        <c:barDir val="col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Розница</c:v>
                </c:pt>
              </c:strCache>
            </c:strRef>
          </c:tx>
          <c:spPr>
            <a:solidFill>
              <a:srgbClr val="000044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1-2 кв. 2013</c:v>
                </c:pt>
                <c:pt idx="4">
                  <c:v>1-2 кв. 2014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467.9</c:v>
                </c:pt>
                <c:pt idx="1">
                  <c:v>536.6</c:v>
                </c:pt>
                <c:pt idx="2">
                  <c:v>609</c:v>
                </c:pt>
                <c:pt idx="3">
                  <c:v>285.39999999999975</c:v>
                </c:pt>
                <c:pt idx="4">
                  <c:v>312.8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Госпитальный рынок</c:v>
                </c:pt>
              </c:strCache>
            </c:strRef>
          </c:tx>
          <c:spPr>
            <a:solidFill>
              <a:srgbClr val="8585D4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1-2 кв. 2013</c:v>
                </c:pt>
                <c:pt idx="4">
                  <c:v>1-2 кв. 2014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141.6</c:v>
                </c:pt>
                <c:pt idx="1">
                  <c:v>155.80000000000001</c:v>
                </c:pt>
                <c:pt idx="2">
                  <c:v>182.6</c:v>
                </c:pt>
                <c:pt idx="3">
                  <c:v>81.7</c:v>
                </c:pt>
                <c:pt idx="4">
                  <c:v>89.4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ЛЛО</c:v>
                </c:pt>
              </c:strCache>
            </c:strRef>
          </c:tx>
          <c:spPr>
            <a:solidFill>
              <a:srgbClr val="FF5B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1-2 кв. 2013</c:v>
                </c:pt>
                <c:pt idx="4">
                  <c:v>1-2 кв. 2014</c:v>
                </c:pt>
              </c:strCache>
            </c:str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84.7</c:v>
                </c:pt>
                <c:pt idx="1">
                  <c:v>78.3</c:v>
                </c:pt>
                <c:pt idx="2">
                  <c:v>83</c:v>
                </c:pt>
                <c:pt idx="3">
                  <c:v>58</c:v>
                </c:pt>
                <c:pt idx="4">
                  <c:v>49.1</c:v>
                </c:pt>
              </c:numCache>
            </c:numRef>
          </c:val>
        </c:ser>
        <c:dLbls>
          <c:showVal val="1"/>
        </c:dLbls>
        <c:gapWidth val="50"/>
        <c:overlap val="100"/>
        <c:axId val="93530368"/>
        <c:axId val="93556736"/>
      </c:barChart>
      <c:catAx>
        <c:axId val="9353036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1">
                <a:solidFill>
                  <a:srgbClr val="002060"/>
                </a:solidFill>
              </a:defRPr>
            </a:pPr>
            <a:endParaRPr lang="ru-RU"/>
          </a:p>
        </c:txPr>
        <c:crossAx val="93556736"/>
        <c:crosses val="autoZero"/>
        <c:auto val="1"/>
        <c:lblAlgn val="ctr"/>
        <c:lblOffset val="100"/>
      </c:catAx>
      <c:valAx>
        <c:axId val="9355673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353036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2.7989499469705987E-2"/>
          <c:y val="1.2054607391041058E-3"/>
          <c:w val="0.47320808862196145"/>
          <c:h val="0.81678365940560593"/>
        </c:manualLayout>
      </c:layout>
      <c:barChart>
        <c:barDir val="col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Розница</c:v>
                </c:pt>
              </c:strCache>
            </c:strRef>
          </c:tx>
          <c:spPr>
            <a:solidFill>
              <a:srgbClr val="000044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1-2 кв. 2013</c:v>
                </c:pt>
                <c:pt idx="4">
                  <c:v>1-2 кв. 2014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492.6</c:v>
                </c:pt>
                <c:pt idx="1">
                  <c:v>552.20000000000005</c:v>
                </c:pt>
                <c:pt idx="2">
                  <c:v>607.79999999999995</c:v>
                </c:pt>
                <c:pt idx="3">
                  <c:v>296.8</c:v>
                </c:pt>
                <c:pt idx="4">
                  <c:v>326.8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Госпитальный рынок</c:v>
                </c:pt>
              </c:strCache>
            </c:strRef>
          </c:tx>
          <c:spPr>
            <a:solidFill>
              <a:srgbClr val="8585D4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1-2 кв. 2013</c:v>
                </c:pt>
                <c:pt idx="4">
                  <c:v>1-2 кв. 2014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109.7</c:v>
                </c:pt>
                <c:pt idx="1">
                  <c:v>129.30000000000001</c:v>
                </c:pt>
                <c:pt idx="2">
                  <c:v>127.3</c:v>
                </c:pt>
                <c:pt idx="3">
                  <c:v>52.7</c:v>
                </c:pt>
                <c:pt idx="4">
                  <c:v>59.1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ЛЛО</c:v>
                </c:pt>
              </c:strCache>
            </c:strRef>
          </c:tx>
          <c:spPr>
            <a:solidFill>
              <a:srgbClr val="FB5B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1-2 кв. 2013</c:v>
                </c:pt>
                <c:pt idx="4">
                  <c:v>1-2 кв. 2014</c:v>
                </c:pt>
              </c:strCache>
            </c:str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77.900000000000006</c:v>
                </c:pt>
                <c:pt idx="1">
                  <c:v>79.900000000000006</c:v>
                </c:pt>
                <c:pt idx="2">
                  <c:v>83.4</c:v>
                </c:pt>
                <c:pt idx="3">
                  <c:v>59.5</c:v>
                </c:pt>
                <c:pt idx="4">
                  <c:v>54.4</c:v>
                </c:pt>
              </c:numCache>
            </c:numRef>
          </c:val>
        </c:ser>
        <c:dLbls>
          <c:showVal val="1"/>
        </c:dLbls>
        <c:gapWidth val="50"/>
        <c:overlap val="100"/>
        <c:axId val="95225344"/>
        <c:axId val="95226880"/>
      </c:barChart>
      <c:catAx>
        <c:axId val="9522534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400" b="1">
                <a:solidFill>
                  <a:srgbClr val="000066"/>
                </a:solidFill>
              </a:defRPr>
            </a:pPr>
            <a:endParaRPr lang="ru-RU"/>
          </a:p>
        </c:txPr>
        <c:crossAx val="95226880"/>
        <c:crosses val="autoZero"/>
        <c:auto val="1"/>
        <c:lblAlgn val="ctr"/>
        <c:lblOffset val="100"/>
      </c:catAx>
      <c:valAx>
        <c:axId val="9522688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5225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888359824427523"/>
          <c:y val="0.94455721664728964"/>
          <c:w val="0.69297413510723627"/>
          <c:h val="5.5442783352710467E-2"/>
        </c:manualLayout>
      </c:layout>
      <c:overlay val="1"/>
      <c:txPr>
        <a:bodyPr/>
        <a:lstStyle/>
        <a:p>
          <a:pPr>
            <a:defRPr sz="1600" b="1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Динамика </a:t>
            </a:r>
          </a:p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средних </a:t>
            </a:r>
            <a:endParaRPr lang="en-US" sz="2000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цен, </a:t>
            </a:r>
            <a:r>
              <a:rPr lang="en-US" sz="2000" dirty="0" smtClean="0">
                <a:solidFill>
                  <a:srgbClr val="002060"/>
                </a:solidFill>
              </a:rPr>
              <a:t>RUR</a:t>
            </a:r>
            <a:endParaRPr lang="ru-RU" sz="2000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2.4780601575215281E-2"/>
          <c:y val="0.34507035450167378"/>
        </c:manualLayout>
      </c:layout>
      <c:overlay val="1"/>
    </c:title>
    <c:plotArea>
      <c:layout>
        <c:manualLayout>
          <c:layoutTarget val="inner"/>
          <c:xMode val="edge"/>
          <c:yMode val="edge"/>
          <c:x val="0.25684559814334884"/>
          <c:y val="0.11478136702110199"/>
          <c:w val="0.73179756348953173"/>
          <c:h val="0.64557138578805251"/>
        </c:manualLayout>
      </c:layout>
      <c:barChart>
        <c:barDir val="col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Розница</c:v>
                </c:pt>
              </c:strCache>
            </c:strRef>
          </c:tx>
          <c:spPr>
            <a:solidFill>
              <a:srgbClr val="000068"/>
            </a:solidFill>
            <a:ln>
              <a:noFill/>
            </a:ln>
          </c:spPr>
          <c:dLbls>
            <c:dLbl>
              <c:idx val="1"/>
              <c:layout>
                <c:manualLayout>
                  <c:x val="-2.8758812092107172E-3"/>
                  <c:y val="-1.4508358705724389E-4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5349028862112476E-4"/>
                  <c:y val="9.1246052308099749E-4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000044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1-2 кв. 2014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89</c:v>
                </c:pt>
                <c:pt idx="1">
                  <c:v>103</c:v>
                </c:pt>
                <c:pt idx="2">
                  <c:v>111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Госпитальный рынок</c:v>
                </c:pt>
              </c:strCache>
            </c:strRef>
          </c:tx>
          <c:spPr>
            <a:solidFill>
              <a:srgbClr val="8585D4"/>
            </a:solidFill>
            <a:ln>
              <a:noFill/>
            </a:ln>
          </c:spPr>
          <c:dLbls>
            <c:spPr>
              <a:solidFill>
                <a:srgbClr val="8585D4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1-2 кв. 2014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196</c:v>
                </c:pt>
                <c:pt idx="1">
                  <c:v>203</c:v>
                </c:pt>
                <c:pt idx="2">
                  <c:v>198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ЛЛО</c:v>
                </c:pt>
              </c:strCache>
            </c:strRef>
          </c:tx>
          <c:spPr>
            <a:solidFill>
              <a:srgbClr val="FF5B00"/>
            </a:solidFill>
            <a:ln>
              <a:noFill/>
            </a:ln>
          </c:spPr>
          <c:dLbls>
            <c:spPr>
              <a:solidFill>
                <a:srgbClr val="FF5B00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1-2 кв. 2014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850</c:v>
                </c:pt>
                <c:pt idx="1">
                  <c:v>940</c:v>
                </c:pt>
                <c:pt idx="2" formatCode="#,##0">
                  <c:v>1129</c:v>
                </c:pt>
              </c:numCache>
            </c:numRef>
          </c:val>
        </c:ser>
        <c:dLbls>
          <c:showVal val="1"/>
        </c:dLbls>
        <c:gapWidth val="100"/>
        <c:overlap val="100"/>
        <c:axId val="95359744"/>
        <c:axId val="95361280"/>
      </c:barChart>
      <c:catAx>
        <c:axId val="95359744"/>
        <c:scaling>
          <c:orientation val="minMax"/>
        </c:scaling>
        <c:axPos val="b"/>
        <c:numFmt formatCode="General" sourceLinked="0"/>
        <c:maj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00" b="1">
                <a:solidFill>
                  <a:srgbClr val="000066"/>
                </a:solidFill>
              </a:defRPr>
            </a:pPr>
            <a:endParaRPr lang="ru-RU"/>
          </a:p>
        </c:txPr>
        <c:crossAx val="95361280"/>
        <c:crosses val="autoZero"/>
        <c:auto val="1"/>
        <c:lblAlgn val="ctr"/>
        <c:lblOffset val="100"/>
      </c:catAx>
      <c:valAx>
        <c:axId val="95361280"/>
        <c:scaling>
          <c:orientation val="minMax"/>
          <c:max val="1300"/>
          <c:min val="0"/>
        </c:scaling>
        <c:delete val="1"/>
        <c:axPos val="l"/>
        <c:numFmt formatCode="General" sourceLinked="1"/>
        <c:tickLblPos val="none"/>
        <c:crossAx val="95359744"/>
        <c:crossesAt val="1"/>
        <c:crossBetween val="between"/>
      </c:valAx>
    </c:plotArea>
    <c:legend>
      <c:legendPos val="b"/>
      <c:layout>
        <c:manualLayout>
          <c:xMode val="edge"/>
          <c:yMode val="edge"/>
          <c:x val="0.20580536381228731"/>
          <c:y val="0.8924948349061067"/>
          <c:w val="0.567783381501895"/>
          <c:h val="0.10641661796032324"/>
        </c:manualLayout>
      </c:layout>
      <c:txPr>
        <a:bodyPr/>
        <a:lstStyle/>
        <a:p>
          <a:pPr>
            <a:defRPr sz="1800" b="1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Прирост </a:t>
            </a:r>
          </a:p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рынка</a:t>
            </a:r>
            <a:r>
              <a:rPr lang="ru-RU" sz="2000" baseline="0" dirty="0" smtClean="0">
                <a:solidFill>
                  <a:srgbClr val="002060"/>
                </a:solidFill>
              </a:rPr>
              <a:t> </a:t>
            </a:r>
            <a:endParaRPr lang="en-US" sz="2000" baseline="0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sz="2000" baseline="0" dirty="0" smtClean="0">
                <a:solidFill>
                  <a:srgbClr val="002060"/>
                </a:solidFill>
              </a:rPr>
              <a:t>в упаковках, </a:t>
            </a:r>
          </a:p>
          <a:p>
            <a:pPr>
              <a:defRPr/>
            </a:pPr>
            <a:r>
              <a:rPr lang="ru-RU" sz="2000" baseline="0" dirty="0" smtClean="0">
                <a:solidFill>
                  <a:srgbClr val="002060"/>
                </a:solidFill>
              </a:rPr>
              <a:t>%</a:t>
            </a:r>
            <a:endParaRPr lang="ru-RU" sz="2000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6.2835678436378136E-3"/>
          <c:y val="0.32413815882319374"/>
        </c:manualLayout>
      </c:layout>
      <c:overlay val="1"/>
    </c:title>
    <c:plotArea>
      <c:layout>
        <c:manualLayout>
          <c:layoutTarget val="inner"/>
          <c:xMode val="edge"/>
          <c:yMode val="edge"/>
          <c:x val="0.19677142523499011"/>
          <c:y val="3.437500000000001E-2"/>
          <c:w val="0.80322857476500986"/>
          <c:h val="0.7445150098425195"/>
        </c:manualLayout>
      </c:layout>
      <c:lineChart>
        <c:grouping val="standard"/>
        <c:ser>
          <c:idx val="1"/>
          <c:order val="0"/>
          <c:tx>
            <c:strRef>
              <c:f>Лист1!$B$1</c:f>
              <c:strCache>
                <c:ptCount val="1"/>
                <c:pt idx="0">
                  <c:v>ЛЛО</c:v>
                </c:pt>
              </c:strCache>
            </c:strRef>
          </c:tx>
          <c:spPr>
            <a:ln w="38100">
              <a:solidFill>
                <a:srgbClr val="8585D4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3.6309023247214217E-2"/>
                  <c:y val="-6.0150974216078117E-3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7668361260752146E-2"/>
                  <c:y val="-3.8133901038022715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8585D4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Лист1!$B$2:$B$5</c:f>
              <c:numCache>
                <c:formatCode>0.0%</c:formatCode>
                <c:ptCount val="4"/>
                <c:pt idx="0">
                  <c:v>2.1845723771536396E-3</c:v>
                </c:pt>
                <c:pt idx="1">
                  <c:v>-4.2543005776657233E-2</c:v>
                </c:pt>
                <c:pt idx="2">
                  <c:v>-8.7000000000000022E-2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Госпитальный рынок</c:v>
                </c:pt>
              </c:strCache>
            </c:strRef>
          </c:tx>
          <c:spPr>
            <a:ln w="38100">
              <a:solidFill>
                <a:srgbClr val="FB5B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067664197741747E-2"/>
                  <c:y val="5.0391226371673092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5021656150127679E-2"/>
                  <c:y val="7.8651170890922023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B5B00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Лист1!$C$2:$C$5</c:f>
              <c:numCache>
                <c:formatCode>0.0%</c:formatCode>
                <c:ptCount val="4"/>
                <c:pt idx="0">
                  <c:v>0.16871890391999197</c:v>
                </c:pt>
                <c:pt idx="1">
                  <c:v>-5.2235655737088438E-2</c:v>
                </c:pt>
                <c:pt idx="2">
                  <c:v>4.5000000000000012E-2</c:v>
                </c:pt>
              </c:numCache>
            </c:numRef>
          </c:val>
          <c:smooth val="1"/>
        </c:ser>
        <c:ser>
          <c:idx val="3"/>
          <c:order val="2"/>
          <c:tx>
            <c:strRef>
              <c:f>Лист1!$D$1</c:f>
              <c:strCache>
                <c:ptCount val="1"/>
                <c:pt idx="0">
                  <c:v>Розница</c:v>
                </c:pt>
              </c:strCache>
            </c:strRef>
          </c:tx>
          <c:spPr>
            <a:ln w="38100">
              <a:solidFill>
                <a:srgbClr val="00206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0243095454925125E-2"/>
                  <c:y val="5.7200851557034214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6380994163665512E-2"/>
                  <c:y val="-0.10010149022480989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002060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Лист1!$D$2:$D$5</c:f>
              <c:numCache>
                <c:formatCode>0.0%</c:formatCode>
                <c:ptCount val="4"/>
                <c:pt idx="0">
                  <c:v>-2.6634651705729217E-2</c:v>
                </c:pt>
                <c:pt idx="1">
                  <c:v>-3.6007472615832606E-2</c:v>
                </c:pt>
                <c:pt idx="2">
                  <c:v>-4.1942802725584072E-3</c:v>
                </c:pt>
              </c:numCache>
            </c:numRef>
          </c:val>
          <c:smooth val="1"/>
        </c:ser>
        <c:dLbls>
          <c:showVal val="1"/>
        </c:dLbls>
        <c:marker val="1"/>
        <c:axId val="95408896"/>
        <c:axId val="95410432"/>
      </c:lineChart>
      <c:catAx>
        <c:axId val="95408896"/>
        <c:scaling>
          <c:orientation val="minMax"/>
        </c:scaling>
        <c:axPos val="b"/>
        <c:maj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">
                <a:solidFill>
                  <a:schemeClr val="bg1"/>
                </a:solidFill>
              </a:defRPr>
            </a:pPr>
            <a:endParaRPr lang="ru-RU"/>
          </a:p>
        </c:txPr>
        <c:crossAx val="95410432"/>
        <c:crosses val="autoZero"/>
        <c:auto val="1"/>
        <c:lblAlgn val="ctr"/>
        <c:lblOffset val="500"/>
      </c:catAx>
      <c:valAx>
        <c:axId val="95410432"/>
        <c:scaling>
          <c:orientation val="minMax"/>
        </c:scaling>
        <c:delete val="1"/>
        <c:axPos val="l"/>
        <c:numFmt formatCode="0.0%" sourceLinked="1"/>
        <c:majorTickMark val="none"/>
        <c:tickLblPos val="none"/>
        <c:crossAx val="954088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8671600061305124"/>
          <c:y val="4.4830372039926368E-2"/>
          <c:w val="0.79631821925617263"/>
          <c:h val="0.84161227058513666"/>
        </c:manualLayout>
      </c:layout>
      <c:barChart>
        <c:barDir val="bar"/>
        <c:grouping val="percentStacked"/>
        <c:ser>
          <c:idx val="0"/>
          <c:order val="0"/>
          <c:tx>
            <c:strRef>
              <c:f>дистры!$D$30</c:f>
              <c:strCache>
                <c:ptCount val="1"/>
                <c:pt idx="0">
                  <c:v>Нелекарственный ассортимент</c:v>
                </c:pt>
              </c:strCache>
            </c:strRef>
          </c:tx>
          <c:spPr>
            <a:solidFill>
              <a:srgbClr val="8585D4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дистры!$B$31:$C$36</c:f>
              <c:multiLvlStrCache>
                <c:ptCount val="6"/>
                <c:lvl>
                  <c:pt idx="0">
                    <c:v>1-2 кв. 2013 г.</c:v>
                  </c:pt>
                  <c:pt idx="1">
                    <c:v>1-2 кв. 2014 г.</c:v>
                  </c:pt>
                  <c:pt idx="2">
                    <c:v>1-2 кв. 2013 г.</c:v>
                  </c:pt>
                  <c:pt idx="3">
                    <c:v>1-2 кв. 2014 г.</c:v>
                  </c:pt>
                  <c:pt idx="4">
                    <c:v>1-2 кв. 2013 г.</c:v>
                  </c:pt>
                  <c:pt idx="5">
                    <c:v>1-2 кв. 2014 г.</c:v>
                  </c:pt>
                </c:lvl>
                <c:lvl>
                  <c:pt idx="0">
                    <c:v>Локальные</c:v>
                  </c:pt>
                  <c:pt idx="2">
                    <c:v>Мультирегиональные</c:v>
                  </c:pt>
                  <c:pt idx="4">
                    <c:v>Федеральные</c:v>
                  </c:pt>
                </c:lvl>
              </c:multiLvlStrCache>
            </c:multiLvlStrRef>
          </c:cat>
          <c:val>
            <c:numRef>
              <c:f>дистры!$D$31:$D$36</c:f>
              <c:numCache>
                <c:formatCode>0.0%</c:formatCode>
                <c:ptCount val="6"/>
                <c:pt idx="0">
                  <c:v>6.4073343189047172E-2</c:v>
                </c:pt>
                <c:pt idx="1">
                  <c:v>9.0000000000000066E-2</c:v>
                </c:pt>
                <c:pt idx="2">
                  <c:v>8.7075459904466801E-2</c:v>
                </c:pt>
                <c:pt idx="3">
                  <c:v>8.4533949848347764E-2</c:v>
                </c:pt>
                <c:pt idx="4">
                  <c:v>8.7658662004628199E-2</c:v>
                </c:pt>
                <c:pt idx="5">
                  <c:v>9.4390688656197999E-2</c:v>
                </c:pt>
              </c:numCache>
            </c:numRef>
          </c:val>
        </c:ser>
        <c:ser>
          <c:idx val="1"/>
          <c:order val="1"/>
          <c:tx>
            <c:strRef>
              <c:f>дистры!$E$30</c:f>
              <c:strCache>
                <c:ptCount val="1"/>
                <c:pt idx="0">
                  <c:v>RX ассортимент ЛС</c:v>
                </c:pt>
              </c:strCache>
            </c:strRef>
          </c:tx>
          <c:spPr>
            <a:solidFill>
              <a:srgbClr val="000044"/>
            </a:solidFill>
          </c:spPr>
          <c:dLbls>
            <c:dLbl>
              <c:idx val="6"/>
              <c:tx>
                <c:rich>
                  <a:bodyPr/>
                  <a:lstStyle/>
                  <a:p>
                    <a:r>
                      <a:rPr lang="en-US" sz="1800"/>
                      <a:t>3</a:t>
                    </a:r>
                    <a:r>
                      <a:rPr lang="en-US"/>
                      <a:t>4,</a:t>
                    </a:r>
                    <a:r>
                      <a:rPr lang="ru-RU"/>
                      <a:t>8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дистры!$B$31:$C$36</c:f>
              <c:multiLvlStrCache>
                <c:ptCount val="6"/>
                <c:lvl>
                  <c:pt idx="0">
                    <c:v>1-2 кв. 2013 г.</c:v>
                  </c:pt>
                  <c:pt idx="1">
                    <c:v>1-2 кв. 2014 г.</c:v>
                  </c:pt>
                  <c:pt idx="2">
                    <c:v>1-2 кв. 2013 г.</c:v>
                  </c:pt>
                  <c:pt idx="3">
                    <c:v>1-2 кв. 2014 г.</c:v>
                  </c:pt>
                  <c:pt idx="4">
                    <c:v>1-2 кв. 2013 г.</c:v>
                  </c:pt>
                  <c:pt idx="5">
                    <c:v>1-2 кв. 2014 г.</c:v>
                  </c:pt>
                </c:lvl>
                <c:lvl>
                  <c:pt idx="0">
                    <c:v>Локальные</c:v>
                  </c:pt>
                  <c:pt idx="2">
                    <c:v>Мультирегиональные</c:v>
                  </c:pt>
                  <c:pt idx="4">
                    <c:v>Федеральные</c:v>
                  </c:pt>
                </c:lvl>
              </c:multiLvlStrCache>
            </c:multiLvlStrRef>
          </c:cat>
          <c:val>
            <c:numRef>
              <c:f>дистры!$E$31:$E$36</c:f>
              <c:numCache>
                <c:formatCode>0.0%</c:formatCode>
                <c:ptCount val="6"/>
                <c:pt idx="0">
                  <c:v>0.58027452722279071</c:v>
                </c:pt>
                <c:pt idx="1">
                  <c:v>0.54</c:v>
                </c:pt>
                <c:pt idx="2">
                  <c:v>0.55165468655352512</c:v>
                </c:pt>
                <c:pt idx="3">
                  <c:v>0.55752981255414336</c:v>
                </c:pt>
                <c:pt idx="4">
                  <c:v>0.59902372322986142</c:v>
                </c:pt>
                <c:pt idx="5">
                  <c:v>0.57045019527281648</c:v>
                </c:pt>
              </c:numCache>
            </c:numRef>
          </c:val>
        </c:ser>
        <c:ser>
          <c:idx val="2"/>
          <c:order val="2"/>
          <c:tx>
            <c:strRef>
              <c:f>дистры!$F$30</c:f>
              <c:strCache>
                <c:ptCount val="1"/>
                <c:pt idx="0">
                  <c:v>OTC ассортимент ЛС</c:v>
                </c:pt>
              </c:strCache>
            </c:strRef>
          </c:tx>
          <c:spPr>
            <a:solidFill>
              <a:srgbClr val="FF5B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дистры!$B$31:$C$36</c:f>
              <c:multiLvlStrCache>
                <c:ptCount val="6"/>
                <c:lvl>
                  <c:pt idx="0">
                    <c:v>1-2 кв. 2013 г.</c:v>
                  </c:pt>
                  <c:pt idx="1">
                    <c:v>1-2 кв. 2014 г.</c:v>
                  </c:pt>
                  <c:pt idx="2">
                    <c:v>1-2 кв. 2013 г.</c:v>
                  </c:pt>
                  <c:pt idx="3">
                    <c:v>1-2 кв. 2014 г.</c:v>
                  </c:pt>
                  <c:pt idx="4">
                    <c:v>1-2 кв. 2013 г.</c:v>
                  </c:pt>
                  <c:pt idx="5">
                    <c:v>1-2 кв. 2014 г.</c:v>
                  </c:pt>
                </c:lvl>
                <c:lvl>
                  <c:pt idx="0">
                    <c:v>Локальные</c:v>
                  </c:pt>
                  <c:pt idx="2">
                    <c:v>Мультирегиональные</c:v>
                  </c:pt>
                  <c:pt idx="4">
                    <c:v>Федеральные</c:v>
                  </c:pt>
                </c:lvl>
              </c:multiLvlStrCache>
            </c:multiLvlStrRef>
          </c:cat>
          <c:val>
            <c:numRef>
              <c:f>дистры!$F$31:$F$36</c:f>
              <c:numCache>
                <c:formatCode>0.0%</c:formatCode>
                <c:ptCount val="6"/>
                <c:pt idx="0">
                  <c:v>0.355652129588162</c:v>
                </c:pt>
                <c:pt idx="1">
                  <c:v>0.37000000000000022</c:v>
                </c:pt>
                <c:pt idx="2">
                  <c:v>0.3612698535420093</c:v>
                </c:pt>
                <c:pt idx="3">
                  <c:v>0.35793623759750998</c:v>
                </c:pt>
                <c:pt idx="4">
                  <c:v>0.31331761476551107</c:v>
                </c:pt>
                <c:pt idx="5">
                  <c:v>0.33515911607098531</c:v>
                </c:pt>
              </c:numCache>
            </c:numRef>
          </c:val>
        </c:ser>
        <c:gapWidth val="80"/>
        <c:overlap val="100"/>
        <c:axId val="53756288"/>
        <c:axId val="53757824"/>
      </c:barChart>
      <c:catAx>
        <c:axId val="53756288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2060"/>
                </a:solidFill>
                <a:latin typeface="+mn-lt"/>
                <a:ea typeface="Arial"/>
                <a:cs typeface="Arial"/>
              </a:defRPr>
            </a:pPr>
            <a:endParaRPr lang="ru-RU"/>
          </a:p>
        </c:txPr>
        <c:crossAx val="53757824"/>
        <c:crosses val="autoZero"/>
        <c:auto val="1"/>
        <c:lblAlgn val="ctr"/>
        <c:lblOffset val="100"/>
      </c:catAx>
      <c:valAx>
        <c:axId val="53757824"/>
        <c:scaling>
          <c:orientation val="minMax"/>
        </c:scaling>
        <c:delete val="1"/>
        <c:axPos val="b"/>
        <c:numFmt formatCode="0%" sourceLinked="1"/>
        <c:tickLblPos val="none"/>
        <c:crossAx val="537562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9471170948124498E-2"/>
          <c:y val="0.91941178187969119"/>
          <c:w val="0.88997961505460299"/>
          <c:h val="5.6800437120081287E-2"/>
        </c:manualLayout>
      </c:layout>
      <c:txPr>
        <a:bodyPr/>
        <a:lstStyle/>
        <a:p>
          <a:pPr>
            <a:defRPr sz="1400" b="1" i="0" u="none" strike="noStrike" baseline="0">
              <a:solidFill>
                <a:srgbClr val="002060"/>
              </a:solidFill>
              <a:latin typeface="+mn-lt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9.4855379929428163E-2"/>
          <c:y val="5.4375131158266435E-2"/>
          <c:w val="0.89871453187372186"/>
          <c:h val="0.82476927717907977"/>
        </c:manualLayout>
      </c:layout>
      <c:barChart>
        <c:barDir val="bar"/>
        <c:grouping val="clustered"/>
        <c:ser>
          <c:idx val="0"/>
          <c:order val="0"/>
          <c:tx>
            <c:strRef>
              <c:f>'Рис. 3'!$A$2</c:f>
              <c:strCache>
                <c:ptCount val="1"/>
                <c:pt idx="0">
                  <c:v>Локальные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solidFill>
                <a:srgbClr val="FF6600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+mn-lt"/>
                    <a:ea typeface="Segoe UI"/>
                    <a:cs typeface="Segoe UI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'Рис. 3'!$B$1:$D$1</c:f>
              <c:strCache>
                <c:ptCount val="3"/>
                <c:pt idx="0">
                  <c:v>Аптеки</c:v>
                </c:pt>
                <c:pt idx="1">
                  <c:v>ЛПУ</c:v>
                </c:pt>
                <c:pt idx="2">
                  <c:v>Вторичная дистрибьюция</c:v>
                </c:pt>
              </c:strCache>
            </c:strRef>
          </c:cat>
          <c:val>
            <c:numRef>
              <c:f>'Рис. 3'!$B$2:$D$2</c:f>
              <c:numCache>
                <c:formatCode>0%</c:formatCode>
                <c:ptCount val="3"/>
                <c:pt idx="0">
                  <c:v>0.28794380307503287</c:v>
                </c:pt>
                <c:pt idx="1">
                  <c:v>0.75394393420204942</c:v>
                </c:pt>
                <c:pt idx="2">
                  <c:v>-0.36008048680889226</c:v>
                </c:pt>
              </c:numCache>
            </c:numRef>
          </c:val>
        </c:ser>
        <c:ser>
          <c:idx val="1"/>
          <c:order val="1"/>
          <c:tx>
            <c:strRef>
              <c:f>'Рис. 3'!$A$3</c:f>
              <c:strCache>
                <c:ptCount val="1"/>
                <c:pt idx="0">
                  <c:v>Мультирегиональные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25400">
              <a:noFill/>
            </a:ln>
          </c:spPr>
          <c:dLbls>
            <c:spPr>
              <a:solidFill>
                <a:schemeClr val="tx2">
                  <a:lumMod val="20000"/>
                  <a:lumOff val="80000"/>
                </a:schemeClr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44"/>
                    </a:solidFill>
                    <a:latin typeface="+mn-lt"/>
                    <a:ea typeface="Segoe UI"/>
                    <a:cs typeface="Segoe UI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'Рис. 3'!$B$1:$D$1</c:f>
              <c:strCache>
                <c:ptCount val="3"/>
                <c:pt idx="0">
                  <c:v>Аптеки</c:v>
                </c:pt>
                <c:pt idx="1">
                  <c:v>ЛПУ</c:v>
                </c:pt>
                <c:pt idx="2">
                  <c:v>Вторичная дистрибьюция</c:v>
                </c:pt>
              </c:strCache>
            </c:strRef>
          </c:cat>
          <c:val>
            <c:numRef>
              <c:f>'Рис. 3'!$B$3:$D$3</c:f>
              <c:numCache>
                <c:formatCode>0%</c:formatCode>
                <c:ptCount val="3"/>
                <c:pt idx="0">
                  <c:v>0.2130164565005975</c:v>
                </c:pt>
                <c:pt idx="1">
                  <c:v>-5.9775230429348035E-2</c:v>
                </c:pt>
                <c:pt idx="2">
                  <c:v>-0.19083513772660171</c:v>
                </c:pt>
              </c:numCache>
            </c:numRef>
          </c:val>
        </c:ser>
        <c:ser>
          <c:idx val="2"/>
          <c:order val="2"/>
          <c:tx>
            <c:strRef>
              <c:f>'Рис. 3'!$A$4</c:f>
              <c:strCache>
                <c:ptCount val="1"/>
                <c:pt idx="0">
                  <c:v>Федеральные</c:v>
                </c:pt>
              </c:strCache>
            </c:strRef>
          </c:tx>
          <c:spPr>
            <a:solidFill>
              <a:srgbClr val="000044"/>
            </a:solidFill>
            <a:ln w="25400">
              <a:noFill/>
            </a:ln>
          </c:spPr>
          <c:dLbls>
            <c:spPr>
              <a:solidFill>
                <a:srgbClr val="000044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FFFFFF"/>
                    </a:solidFill>
                    <a:latin typeface="+mn-lt"/>
                    <a:ea typeface="Segoe UI"/>
                    <a:cs typeface="Segoe UI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'Рис. 3'!$B$1:$D$1</c:f>
              <c:strCache>
                <c:ptCount val="3"/>
                <c:pt idx="0">
                  <c:v>Аптеки</c:v>
                </c:pt>
                <c:pt idx="1">
                  <c:v>ЛПУ</c:v>
                </c:pt>
                <c:pt idx="2">
                  <c:v>Вторичная дистрибьюция</c:v>
                </c:pt>
              </c:strCache>
            </c:strRef>
          </c:cat>
          <c:val>
            <c:numRef>
              <c:f>'Рис. 3'!$B$4:$D$4</c:f>
              <c:numCache>
                <c:formatCode>0%</c:formatCode>
                <c:ptCount val="3"/>
                <c:pt idx="0">
                  <c:v>5.2381312179329127E-2</c:v>
                </c:pt>
                <c:pt idx="1">
                  <c:v>8.409840945089099E-3</c:v>
                </c:pt>
                <c:pt idx="2">
                  <c:v>0.20062271758554992</c:v>
                </c:pt>
              </c:numCache>
            </c:numRef>
          </c:val>
        </c:ser>
        <c:gapWidth val="100"/>
        <c:axId val="71991680"/>
        <c:axId val="71993216"/>
      </c:barChart>
      <c:catAx>
        <c:axId val="71991680"/>
        <c:scaling>
          <c:orientation val="minMax"/>
        </c:scaling>
        <c:axPos val="l"/>
        <c:numFmt formatCode="General" sourceLinked="1"/>
        <c:maj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Segoe UI"/>
                <a:ea typeface="Segoe UI"/>
                <a:cs typeface="Segoe UI"/>
              </a:defRPr>
            </a:pPr>
            <a:endParaRPr lang="ru-RU"/>
          </a:p>
        </c:txPr>
        <c:crossAx val="71993216"/>
        <c:crosses val="autoZero"/>
        <c:auto val="1"/>
        <c:lblAlgn val="ctr"/>
        <c:lblOffset val="100"/>
        <c:tickLblSkip val="1"/>
        <c:tickMarkSkip val="1"/>
      </c:catAx>
      <c:valAx>
        <c:axId val="71993216"/>
        <c:scaling>
          <c:orientation val="minMax"/>
        </c:scaling>
        <c:axPos val="b"/>
        <c:numFmt formatCode="0%" sourceLinked="1"/>
        <c:majorTickMark val="none"/>
        <c:tickLblPos val="none"/>
        <c:spPr>
          <a:ln w="9525">
            <a:noFill/>
          </a:ln>
        </c:spPr>
        <c:crossAx val="719916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8643367111256668E-2"/>
          <c:y val="0.89985140015392862"/>
          <c:w val="0.93413579046772577"/>
          <c:h val="8.8149880330388328E-2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600" b="1" i="0" u="none" strike="noStrike" baseline="0">
              <a:solidFill>
                <a:srgbClr val="002060"/>
              </a:solidFill>
              <a:latin typeface="+mn-lt"/>
              <a:ea typeface="Segoe UI"/>
              <a:cs typeface="Segoe UI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Segoe UI"/>
          <a:ea typeface="Segoe UI"/>
          <a:cs typeface="Segoe UI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888888888888889E-2"/>
          <c:y val="6.542731811160768E-2"/>
          <c:w val="0.93888888888888922"/>
          <c:h val="0.67007355085546061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Импорт через представительства</c:v>
                </c:pt>
              </c:strCache>
            </c:strRef>
          </c:tx>
          <c:spPr>
            <a:solidFill>
              <a:srgbClr val="000044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1-2 кв. 2014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68.900000000000006</c:v>
                </c:pt>
                <c:pt idx="1">
                  <c:v>70.2</c:v>
                </c:pt>
                <c:pt idx="2">
                  <c:v>74.3</c:v>
                </c:pt>
                <c:pt idx="3">
                  <c:v>75.5</c:v>
                </c:pt>
                <c:pt idx="4">
                  <c:v>78.5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Импорт через дистрибьюторов</c:v>
                </c:pt>
              </c:strCache>
            </c:strRef>
          </c:tx>
          <c:spPr>
            <a:solidFill>
              <a:srgbClr val="FB5B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1-2 кв. 2014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31.099999999999987</c:v>
                </c:pt>
                <c:pt idx="1">
                  <c:v>29.799999999999986</c:v>
                </c:pt>
                <c:pt idx="2">
                  <c:v>25.700000000000003</c:v>
                </c:pt>
                <c:pt idx="3">
                  <c:v>24.5</c:v>
                </c:pt>
                <c:pt idx="4">
                  <c:v>21.5</c:v>
                </c:pt>
              </c:numCache>
            </c:numRef>
          </c:val>
        </c:ser>
        <c:dLbls>
          <c:showVal val="1"/>
        </c:dLbls>
        <c:gapWidth val="50"/>
        <c:overlap val="100"/>
        <c:axId val="75046272"/>
        <c:axId val="75080832"/>
      </c:barChart>
      <c:catAx>
        <c:axId val="7504627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ru-RU"/>
          </a:p>
        </c:txPr>
        <c:crossAx val="75080832"/>
        <c:crosses val="autoZero"/>
        <c:auto val="1"/>
        <c:lblAlgn val="ctr"/>
        <c:lblOffset val="100"/>
      </c:catAx>
      <c:valAx>
        <c:axId val="75080832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750462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2041774243344391E-3"/>
          <c:y val="0.84245457101988674"/>
          <c:w val="0.93103946212226596"/>
          <c:h val="0.15754542898011342"/>
        </c:manualLayout>
      </c:layout>
      <c:txPr>
        <a:bodyPr/>
        <a:lstStyle/>
        <a:p>
          <a:pPr>
            <a:defRPr sz="1600" b="1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00">
                <a:solidFill>
                  <a:srgbClr val="000044"/>
                </a:solidFill>
                <a:latin typeface="+mn-lt"/>
                <a:ea typeface="NSimSun" pitchFamily="49" charset="-122"/>
                <a:cs typeface="Segoe UI" pitchFamily="34" charset="0"/>
              </a:defRPr>
            </a:pPr>
            <a:r>
              <a:rPr lang="ru-RU" sz="1600" b="1" i="0" baseline="0" dirty="0" smtClean="0">
                <a:solidFill>
                  <a:srgbClr val="000044"/>
                </a:solidFill>
                <a:latin typeface="+mn-lt"/>
                <a:ea typeface="NSimSun" pitchFamily="49" charset="-122"/>
                <a:cs typeface="Segoe UI" pitchFamily="34" charset="0"/>
              </a:rPr>
              <a:t>Динамика </a:t>
            </a:r>
            <a:r>
              <a:rPr lang="ru-RU" sz="1600" b="1" i="0" baseline="0" dirty="0">
                <a:solidFill>
                  <a:srgbClr val="000044"/>
                </a:solidFill>
                <a:latin typeface="+mn-lt"/>
                <a:ea typeface="NSimSun" pitchFamily="49" charset="-122"/>
                <a:cs typeface="Segoe UI" pitchFamily="34" charset="0"/>
              </a:rPr>
              <a:t>структуры платежей по импортным поставкам по типу валюты %</a:t>
            </a:r>
            <a:endParaRPr lang="ru-RU" sz="1600" dirty="0">
              <a:solidFill>
                <a:srgbClr val="000044"/>
              </a:solidFill>
              <a:latin typeface="+mn-lt"/>
              <a:ea typeface="NSimSun" pitchFamily="49" charset="-122"/>
              <a:cs typeface="Segoe UI" pitchFamily="34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2.4567280848687867E-2"/>
          <c:y val="0.23269440584632986"/>
          <c:w val="0.9508654383026246"/>
          <c:h val="0.54710641819018702"/>
        </c:manualLayout>
      </c:layout>
      <c:barChart>
        <c:barDir val="col"/>
        <c:grouping val="percentStacked"/>
        <c:ser>
          <c:idx val="0"/>
          <c:order val="0"/>
          <c:tx>
            <c:strRef>
              <c:f>'Рис. 5'!$A$3</c:f>
              <c:strCache>
                <c:ptCount val="1"/>
                <c:pt idx="0">
                  <c:v>EUR</c:v>
                </c:pt>
              </c:strCache>
            </c:strRef>
          </c:tx>
          <c:spPr>
            <a:solidFill>
              <a:srgbClr val="8585D4"/>
            </a:solidFill>
          </c:spP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'Рис. 5'!$B$2:$E$2</c:f>
              <c:strCache>
                <c:ptCount val="4"/>
                <c:pt idx="0">
                  <c:v>3 кв. 2013</c:v>
                </c:pt>
                <c:pt idx="1">
                  <c:v>4 кв. 2013</c:v>
                </c:pt>
                <c:pt idx="2">
                  <c:v>1 кв. 2014</c:v>
                </c:pt>
                <c:pt idx="3">
                  <c:v>2 кв. 2014</c:v>
                </c:pt>
              </c:strCache>
            </c:strRef>
          </c:cat>
          <c:val>
            <c:numRef>
              <c:f>'Рис. 5'!$B$3:$E$3</c:f>
              <c:numCache>
                <c:formatCode>#,##0.00_ ;[Red]\-#,##0.00\ </c:formatCode>
                <c:ptCount val="4"/>
                <c:pt idx="0">
                  <c:v>7.4856420674530506</c:v>
                </c:pt>
                <c:pt idx="1">
                  <c:v>9.9768271068162697</c:v>
                </c:pt>
                <c:pt idx="2">
                  <c:v>9.0819511929047838</c:v>
                </c:pt>
                <c:pt idx="3">
                  <c:v>7.2506353796838052</c:v>
                </c:pt>
              </c:numCache>
            </c:numRef>
          </c:val>
        </c:ser>
        <c:ser>
          <c:idx val="1"/>
          <c:order val="1"/>
          <c:tx>
            <c:strRef>
              <c:f>'Рис. 5'!$A$4</c:f>
              <c:strCache>
                <c:ptCount val="1"/>
                <c:pt idx="0">
                  <c:v>RUB</c:v>
                </c:pt>
              </c:strCache>
            </c:strRef>
          </c:tx>
          <c:spPr>
            <a:solidFill>
              <a:srgbClr val="000044"/>
            </a:solidFill>
          </c:spP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latin typeface="+mn-lt"/>
                    <a:ea typeface="Segoe UI" pitchFamily="34" charset="0"/>
                    <a:cs typeface="Segoe UI" pitchFamily="34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'Рис. 5'!$B$2:$E$2</c:f>
              <c:strCache>
                <c:ptCount val="4"/>
                <c:pt idx="0">
                  <c:v>3 кв. 2013</c:v>
                </c:pt>
                <c:pt idx="1">
                  <c:v>4 кв. 2013</c:v>
                </c:pt>
                <c:pt idx="2">
                  <c:v>1 кв. 2014</c:v>
                </c:pt>
                <c:pt idx="3">
                  <c:v>2 кв. 2014</c:v>
                </c:pt>
              </c:strCache>
            </c:strRef>
          </c:cat>
          <c:val>
            <c:numRef>
              <c:f>'Рис. 5'!$B$4:$E$4</c:f>
              <c:numCache>
                <c:formatCode>#,##0.00_ ;[Red]\-#,##0.00\ </c:formatCode>
                <c:ptCount val="4"/>
                <c:pt idx="0">
                  <c:v>88.887976733463987</c:v>
                </c:pt>
                <c:pt idx="1">
                  <c:v>86.307506071132323</c:v>
                </c:pt>
                <c:pt idx="2">
                  <c:v>85.640165663963174</c:v>
                </c:pt>
                <c:pt idx="3">
                  <c:v>88.750672625870664</c:v>
                </c:pt>
              </c:numCache>
            </c:numRef>
          </c:val>
        </c:ser>
        <c:ser>
          <c:idx val="2"/>
          <c:order val="2"/>
          <c:tx>
            <c:strRef>
              <c:f>'Рис. 5'!$A$5</c:f>
              <c:strCache>
                <c:ptCount val="1"/>
                <c:pt idx="0">
                  <c:v>USD</c:v>
                </c:pt>
              </c:strCache>
            </c:strRef>
          </c:tx>
          <c:spPr>
            <a:solidFill>
              <a:srgbClr val="FF66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>
                        <a:solidFill>
                          <a:schemeClr val="bg1"/>
                        </a:solidFill>
                        <a:latin typeface="+mn-lt"/>
                      </a:rPr>
                      <a:t>3</a:t>
                    </a:r>
                    <a:r>
                      <a:rPr lang="en-US"/>
                      <a:t>,8</a:t>
                    </a:r>
                  </a:p>
                </c:rich>
              </c:tx>
              <c:dLblPos val="inBase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solidFill>
                <a:srgbClr val="FF6600"/>
              </a:solidFill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latin typeface="+mn-lt"/>
                    <a:ea typeface="Segoe UI" pitchFamily="34" charset="0"/>
                    <a:cs typeface="Segoe UI" pitchFamily="34" charset="0"/>
                  </a:defRPr>
                </a:pPr>
                <a:endParaRPr lang="ru-RU"/>
              </a:p>
            </c:txPr>
            <c:dLblPos val="inBase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'Рис. 5'!$B$2:$E$2</c:f>
              <c:strCache>
                <c:ptCount val="4"/>
                <c:pt idx="0">
                  <c:v>3 кв. 2013</c:v>
                </c:pt>
                <c:pt idx="1">
                  <c:v>4 кв. 2013</c:v>
                </c:pt>
                <c:pt idx="2">
                  <c:v>1 кв. 2014</c:v>
                </c:pt>
                <c:pt idx="3">
                  <c:v>2 кв. 2014</c:v>
                </c:pt>
              </c:strCache>
            </c:strRef>
          </c:cat>
          <c:val>
            <c:numRef>
              <c:f>'Рис. 5'!$B$5:$E$5</c:f>
              <c:numCache>
                <c:formatCode>#,##0.00_ ;[Red]\-#,##0.00\ </c:formatCode>
                <c:ptCount val="4"/>
                <c:pt idx="0">
                  <c:v>3.6263811990828878</c:v>
                </c:pt>
                <c:pt idx="1">
                  <c:v>3.7156668220514262</c:v>
                </c:pt>
                <c:pt idx="2">
                  <c:v>5.2778831431320894</c:v>
                </c:pt>
                <c:pt idx="3">
                  <c:v>3.9986919944455508</c:v>
                </c:pt>
              </c:numCache>
            </c:numRef>
          </c:val>
        </c:ser>
        <c:gapWidth val="50"/>
        <c:overlap val="100"/>
        <c:axId val="75181056"/>
        <c:axId val="75186944"/>
      </c:barChart>
      <c:catAx>
        <c:axId val="7518105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800">
                <a:solidFill>
                  <a:srgbClr val="002060"/>
                </a:solidFill>
                <a:latin typeface="+mn-lt"/>
                <a:ea typeface="Segoe UI" pitchFamily="34" charset="0"/>
                <a:cs typeface="Segoe UI" pitchFamily="34" charset="0"/>
              </a:defRPr>
            </a:pPr>
            <a:endParaRPr lang="ru-RU"/>
          </a:p>
        </c:txPr>
        <c:crossAx val="75186944"/>
        <c:crosses val="autoZero"/>
        <c:auto val="1"/>
        <c:lblAlgn val="ctr"/>
        <c:lblOffset val="100"/>
      </c:catAx>
      <c:valAx>
        <c:axId val="75186944"/>
        <c:scaling>
          <c:orientation val="minMax"/>
        </c:scaling>
        <c:delete val="1"/>
        <c:axPos val="l"/>
        <c:numFmt formatCode="0%" sourceLinked="1"/>
        <c:tickLblPos val="none"/>
        <c:crossAx val="751810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2619685775654558"/>
          <c:y val="0.91123082283786649"/>
          <c:w val="0.54172730807688063"/>
          <c:h val="6.3573563976297001E-2"/>
        </c:manualLayout>
      </c:layout>
      <c:txPr>
        <a:bodyPr/>
        <a:lstStyle/>
        <a:p>
          <a:pPr>
            <a:defRPr sz="1600" b="1">
              <a:solidFill>
                <a:srgbClr val="000044"/>
              </a:solidFill>
              <a:latin typeface="+mn-lt"/>
              <a:ea typeface="Segoe UI" pitchFamily="34" charset="0"/>
              <a:cs typeface="Segoe UI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3.5602080364369591E-2"/>
          <c:y val="3.437500000000001E-2"/>
          <c:w val="0.9287958392712613"/>
          <c:h val="0.7953855807086609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c:spPr>
          </c:dPt>
          <c:dPt>
            <c:idx val="2"/>
            <c:spPr>
              <a:solidFill>
                <a:srgbClr val="000068"/>
              </a:solidFill>
            </c:spPr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66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1-2 кв. 2012</c:v>
                </c:pt>
                <c:pt idx="1">
                  <c:v>1-2 кв. 2013</c:v>
                </c:pt>
                <c:pt idx="2">
                  <c:v>1-2 кв. 2014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</c:v>
                </c:pt>
                <c:pt idx="1">
                  <c:v>9.1</c:v>
                </c:pt>
                <c:pt idx="2">
                  <c:v>10.080000000000002</c:v>
                </c:pt>
              </c:numCache>
            </c:numRef>
          </c:val>
        </c:ser>
        <c:axId val="102136832"/>
        <c:axId val="106664704"/>
      </c:barChart>
      <c:catAx>
        <c:axId val="10213683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400" b="1">
                <a:solidFill>
                  <a:srgbClr val="000066"/>
                </a:solidFill>
              </a:defRPr>
            </a:pPr>
            <a:endParaRPr lang="ru-RU"/>
          </a:p>
        </c:txPr>
        <c:crossAx val="106664704"/>
        <c:crosses val="autoZero"/>
        <c:auto val="1"/>
        <c:lblAlgn val="ctr"/>
        <c:lblOffset val="100"/>
      </c:catAx>
      <c:valAx>
        <c:axId val="106664704"/>
        <c:scaling>
          <c:orientation val="minMax"/>
          <c:min val="6"/>
        </c:scaling>
        <c:delete val="1"/>
        <c:axPos val="l"/>
        <c:numFmt formatCode="General" sourceLinked="1"/>
        <c:tickLblPos val="none"/>
        <c:crossAx val="1021368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C269BB-3959-4A6E-86D7-2596A4179D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32937D-DD48-4069-A375-0B62E379BA14}">
      <dgm:prSet phldrT="[Текст]" custT="1"/>
      <dgm:spPr>
        <a:solidFill>
          <a:srgbClr val="000044"/>
        </a:solidFill>
        <a:ln>
          <a:miter lim="800000"/>
        </a:ln>
      </dgm:spPr>
      <dgm:t>
        <a:bodyPr/>
        <a:lstStyle/>
        <a:p>
          <a:pPr algn="ctr"/>
          <a:r>
            <a:rPr lang="ru-RU" sz="1600" b="1" dirty="0" smtClean="0"/>
            <a:t>Характеристика рынка</a:t>
          </a:r>
          <a:endParaRPr lang="ru-RU" sz="1600" b="1" dirty="0"/>
        </a:p>
      </dgm:t>
    </dgm:pt>
    <dgm:pt modelId="{E83A0C50-9854-43C4-B4FB-5595904D8EA5}" type="parTrans" cxnId="{B9993D2E-29A4-4DD2-A56B-C8BC94050917}">
      <dgm:prSet/>
      <dgm:spPr/>
      <dgm:t>
        <a:bodyPr/>
        <a:lstStyle/>
        <a:p>
          <a:endParaRPr lang="ru-RU"/>
        </a:p>
      </dgm:t>
    </dgm:pt>
    <dgm:pt modelId="{0E0EF3BD-993E-42BB-9B64-77CC304151E2}" type="sibTrans" cxnId="{B9993D2E-29A4-4DD2-A56B-C8BC94050917}">
      <dgm:prSet/>
      <dgm:spPr/>
      <dgm:t>
        <a:bodyPr/>
        <a:lstStyle/>
        <a:p>
          <a:endParaRPr lang="ru-RU"/>
        </a:p>
      </dgm:t>
    </dgm:pt>
    <dgm:pt modelId="{5A73191B-1D19-4239-9AF6-EE9F19D2EEC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i="0" dirty="0" smtClean="0">
              <a:solidFill>
                <a:srgbClr val="002060"/>
              </a:solidFill>
            </a:rPr>
            <a:t>Высокая степень концентрации (первая пятерка дистрибьюторов занимает больше половины рынка)</a:t>
          </a:r>
          <a:endParaRPr lang="ru-RU" sz="1600" i="0" dirty="0">
            <a:solidFill>
              <a:srgbClr val="002060"/>
            </a:solidFill>
          </a:endParaRPr>
        </a:p>
      </dgm:t>
    </dgm:pt>
    <dgm:pt modelId="{CCD41BE7-12A5-4829-B231-6B0A106E18C6}" type="parTrans" cxnId="{3956CE57-3CB4-48E2-AA12-28E0CAF9316F}">
      <dgm:prSet/>
      <dgm:spPr/>
      <dgm:t>
        <a:bodyPr/>
        <a:lstStyle/>
        <a:p>
          <a:endParaRPr lang="ru-RU"/>
        </a:p>
      </dgm:t>
    </dgm:pt>
    <dgm:pt modelId="{B621F9FF-D74D-40D9-8B2A-39094FD465D5}" type="sibTrans" cxnId="{3956CE57-3CB4-48E2-AA12-28E0CAF9316F}">
      <dgm:prSet/>
      <dgm:spPr/>
      <dgm:t>
        <a:bodyPr/>
        <a:lstStyle/>
        <a:p>
          <a:endParaRPr lang="ru-RU"/>
        </a:p>
      </dgm:t>
    </dgm:pt>
    <dgm:pt modelId="{5BFCB589-7578-43C1-AFA1-317966B4171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i="0" dirty="0" smtClean="0">
              <a:solidFill>
                <a:srgbClr val="002060"/>
              </a:solidFill>
            </a:rPr>
            <a:t>Повышение рентабельности возможно по большому счёту только за путём сокращения операционных издержек, в т.ч. логистических затрат </a:t>
          </a:r>
          <a:endParaRPr lang="ru-RU" sz="1600" i="0" dirty="0">
            <a:solidFill>
              <a:srgbClr val="002060"/>
            </a:solidFill>
          </a:endParaRPr>
        </a:p>
      </dgm:t>
    </dgm:pt>
    <dgm:pt modelId="{2692E5F7-5EA7-4FD7-81A7-3CCDF1EB1690}" type="sibTrans" cxnId="{A9E12FE0-1F2A-4553-80D5-3F7A737F89DE}">
      <dgm:prSet/>
      <dgm:spPr/>
      <dgm:t>
        <a:bodyPr/>
        <a:lstStyle/>
        <a:p>
          <a:endParaRPr lang="ru-RU"/>
        </a:p>
      </dgm:t>
    </dgm:pt>
    <dgm:pt modelId="{6CAACC38-261C-4C48-A6F7-DC7119E1F4EE}" type="parTrans" cxnId="{A9E12FE0-1F2A-4553-80D5-3F7A737F89DE}">
      <dgm:prSet/>
      <dgm:spPr/>
      <dgm:t>
        <a:bodyPr/>
        <a:lstStyle/>
        <a:p>
          <a:endParaRPr lang="ru-RU"/>
        </a:p>
      </dgm:t>
    </dgm:pt>
    <dgm:pt modelId="{96D29B87-DB0B-4735-A85D-98FAB852A5F9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 i="0" dirty="0">
            <a:solidFill>
              <a:srgbClr val="FF0000"/>
            </a:solidFill>
          </a:endParaRPr>
        </a:p>
      </dgm:t>
    </dgm:pt>
    <dgm:pt modelId="{C7E43A2B-5CEE-4F98-8764-8CCCDA788032}" type="sibTrans" cxnId="{51A2A1F1-DC77-4B25-8CB7-EB7A218BCDCD}">
      <dgm:prSet/>
      <dgm:spPr/>
      <dgm:t>
        <a:bodyPr/>
        <a:lstStyle/>
        <a:p>
          <a:endParaRPr lang="ru-RU"/>
        </a:p>
      </dgm:t>
    </dgm:pt>
    <dgm:pt modelId="{9370BA8A-C9B8-41B6-9AA4-91FBD998331D}" type="parTrans" cxnId="{51A2A1F1-DC77-4B25-8CB7-EB7A218BCDCD}">
      <dgm:prSet/>
      <dgm:spPr/>
      <dgm:t>
        <a:bodyPr/>
        <a:lstStyle/>
        <a:p>
          <a:endParaRPr lang="ru-RU"/>
        </a:p>
      </dgm:t>
    </dgm:pt>
    <dgm:pt modelId="{12A0E6D6-5C86-42CF-B609-291ECB7BE3B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i="0" dirty="0" smtClean="0">
              <a:solidFill>
                <a:srgbClr val="002060"/>
              </a:solidFill>
            </a:rPr>
            <a:t>Высокий уровень конкуренции на всех уровнях: от локального до федерального</a:t>
          </a:r>
          <a:endParaRPr lang="ru-RU" sz="1600" i="0" dirty="0">
            <a:solidFill>
              <a:srgbClr val="FF0000"/>
            </a:solidFill>
          </a:endParaRPr>
        </a:p>
      </dgm:t>
    </dgm:pt>
    <dgm:pt modelId="{D8D6601D-F501-4B55-8774-EC178A1E7377}" type="sibTrans" cxnId="{E3178796-834C-41A9-A5AD-9F7192077EFA}">
      <dgm:prSet/>
      <dgm:spPr/>
      <dgm:t>
        <a:bodyPr/>
        <a:lstStyle/>
        <a:p>
          <a:endParaRPr lang="ru-RU"/>
        </a:p>
      </dgm:t>
    </dgm:pt>
    <dgm:pt modelId="{13650C3E-4B9A-451C-B4D9-8005D1FAC10E}" type="parTrans" cxnId="{E3178796-834C-41A9-A5AD-9F7192077EFA}">
      <dgm:prSet/>
      <dgm:spPr/>
      <dgm:t>
        <a:bodyPr/>
        <a:lstStyle/>
        <a:p>
          <a:endParaRPr lang="ru-RU"/>
        </a:p>
      </dgm:t>
    </dgm:pt>
    <dgm:pt modelId="{7268B9F6-6F4E-49A1-ACEB-6E7618F0FA8A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 i="0" dirty="0">
            <a:solidFill>
              <a:srgbClr val="002060"/>
            </a:solidFill>
          </a:endParaRPr>
        </a:p>
      </dgm:t>
    </dgm:pt>
    <dgm:pt modelId="{EFD43D68-7867-40B0-A4B2-337EEA421235}" type="sibTrans" cxnId="{7AAA17F0-8611-4981-92CD-4B20FC9645AE}">
      <dgm:prSet/>
      <dgm:spPr/>
      <dgm:t>
        <a:bodyPr/>
        <a:lstStyle/>
        <a:p>
          <a:endParaRPr lang="ru-RU"/>
        </a:p>
      </dgm:t>
    </dgm:pt>
    <dgm:pt modelId="{A1BDC671-A82C-420A-89C7-D8C1A49759CB}" type="parTrans" cxnId="{7AAA17F0-8611-4981-92CD-4B20FC9645AE}">
      <dgm:prSet/>
      <dgm:spPr/>
      <dgm:t>
        <a:bodyPr/>
        <a:lstStyle/>
        <a:p>
          <a:endParaRPr lang="ru-RU"/>
        </a:p>
      </dgm:t>
    </dgm:pt>
    <dgm:pt modelId="{F497013C-03B2-4B1B-8CFB-DE732BB00AFB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 i="0" dirty="0">
            <a:solidFill>
              <a:srgbClr val="002060"/>
            </a:solidFill>
          </a:endParaRPr>
        </a:p>
      </dgm:t>
    </dgm:pt>
    <dgm:pt modelId="{058E28CF-BACE-430A-9F5A-869D332734EE}" type="sibTrans" cxnId="{93132EC8-B6C5-49E6-99E9-4DEBCA632583}">
      <dgm:prSet/>
      <dgm:spPr/>
      <dgm:t>
        <a:bodyPr/>
        <a:lstStyle/>
        <a:p>
          <a:endParaRPr lang="ru-RU"/>
        </a:p>
      </dgm:t>
    </dgm:pt>
    <dgm:pt modelId="{D74689F2-923F-47F3-A6D3-13331D804E75}" type="parTrans" cxnId="{93132EC8-B6C5-49E6-99E9-4DEBCA632583}">
      <dgm:prSet/>
      <dgm:spPr/>
      <dgm:t>
        <a:bodyPr/>
        <a:lstStyle/>
        <a:p>
          <a:endParaRPr lang="ru-RU"/>
        </a:p>
      </dgm:t>
    </dgm:pt>
    <dgm:pt modelId="{9185BD26-8B93-490D-AAD8-5795F1D1F23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i="0" dirty="0" smtClean="0">
              <a:solidFill>
                <a:srgbClr val="002060"/>
              </a:solidFill>
            </a:rPr>
            <a:t>Автоматизация складов</a:t>
          </a:r>
          <a:endParaRPr lang="ru-RU" sz="1600" i="0" dirty="0">
            <a:solidFill>
              <a:srgbClr val="002060"/>
            </a:solidFill>
          </a:endParaRPr>
        </a:p>
      </dgm:t>
    </dgm:pt>
    <dgm:pt modelId="{A17A2E20-84AB-4C87-A7BB-A4D2C77E62B1}" type="parTrans" cxnId="{3248B038-D604-44D3-AF13-A5459FFB0CC7}">
      <dgm:prSet/>
      <dgm:spPr/>
      <dgm:t>
        <a:bodyPr/>
        <a:lstStyle/>
        <a:p>
          <a:endParaRPr lang="ru-RU"/>
        </a:p>
      </dgm:t>
    </dgm:pt>
    <dgm:pt modelId="{A0FAC1E2-3864-43B4-966A-E1D76E8B3D61}" type="sibTrans" cxnId="{3248B038-D604-44D3-AF13-A5459FFB0CC7}">
      <dgm:prSet/>
      <dgm:spPr/>
      <dgm:t>
        <a:bodyPr/>
        <a:lstStyle/>
        <a:p>
          <a:endParaRPr lang="ru-RU"/>
        </a:p>
      </dgm:t>
    </dgm:pt>
    <dgm:pt modelId="{7E6BB8A7-7F9F-4796-8ABF-C5D2A5EC4E1D}" type="pres">
      <dgm:prSet presAssocID="{EFC269BB-3959-4A6E-86D7-2596A4179D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14E82F-5860-467A-93C6-9D6381EEEDEC}" type="pres">
      <dgm:prSet presAssocID="{8532937D-DD48-4069-A375-0B62E379BA14}" presName="parentText" presStyleLbl="node1" presStyleIdx="0" presStyleCnt="1" custScaleY="346430" custLinFactNeighborY="-11893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1458278-B866-4A47-951C-D042F109E149}" type="pres">
      <dgm:prSet presAssocID="{8532937D-DD48-4069-A375-0B62E379BA14}" presName="childText" presStyleLbl="revTx" presStyleIdx="0" presStyleCnt="1" custScaleY="1311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A710B1-DE0E-4436-872C-F86E7F3FE0A3}" type="presOf" srcId="{9185BD26-8B93-490D-AAD8-5795F1D1F233}" destId="{81458278-B866-4A47-951C-D042F109E149}" srcOrd="0" destOrd="2" presId="urn:microsoft.com/office/officeart/2005/8/layout/vList2"/>
    <dgm:cxn modelId="{76525871-B799-4FA1-B634-3D8C8217A699}" type="presOf" srcId="{5A73191B-1D19-4239-9AF6-EE9F19D2EECC}" destId="{81458278-B866-4A47-951C-D042F109E149}" srcOrd="0" destOrd="0" presId="urn:microsoft.com/office/officeart/2005/8/layout/vList2"/>
    <dgm:cxn modelId="{B9993D2E-29A4-4DD2-A56B-C8BC94050917}" srcId="{EFC269BB-3959-4A6E-86D7-2596A4179D67}" destId="{8532937D-DD48-4069-A375-0B62E379BA14}" srcOrd="0" destOrd="0" parTransId="{E83A0C50-9854-43C4-B4FB-5595904D8EA5}" sibTransId="{0E0EF3BD-993E-42BB-9B64-77CC304151E2}"/>
    <dgm:cxn modelId="{FACC60EB-78C8-461B-90C5-2B51629312B8}" type="presOf" srcId="{5BFCB589-7578-43C1-AFA1-317966B4171C}" destId="{81458278-B866-4A47-951C-D042F109E149}" srcOrd="0" destOrd="6" presId="urn:microsoft.com/office/officeart/2005/8/layout/vList2"/>
    <dgm:cxn modelId="{7AAA17F0-8611-4981-92CD-4B20FC9645AE}" srcId="{8532937D-DD48-4069-A375-0B62E379BA14}" destId="{7268B9F6-6F4E-49A1-ACEB-6E7618F0FA8A}" srcOrd="3" destOrd="0" parTransId="{A1BDC671-A82C-420A-89C7-D8C1A49759CB}" sibTransId="{EFD43D68-7867-40B0-A4B2-337EEA421235}"/>
    <dgm:cxn modelId="{3956CE57-3CB4-48E2-AA12-28E0CAF9316F}" srcId="{8532937D-DD48-4069-A375-0B62E379BA14}" destId="{5A73191B-1D19-4239-9AF6-EE9F19D2EECC}" srcOrd="0" destOrd="0" parTransId="{CCD41BE7-12A5-4829-B231-6B0A106E18C6}" sibTransId="{B621F9FF-D74D-40D9-8B2A-39094FD465D5}"/>
    <dgm:cxn modelId="{3248B038-D604-44D3-AF13-A5459FFB0CC7}" srcId="{8532937D-DD48-4069-A375-0B62E379BA14}" destId="{9185BD26-8B93-490D-AAD8-5795F1D1F233}" srcOrd="2" destOrd="0" parTransId="{A17A2E20-84AB-4C87-A7BB-A4D2C77E62B1}" sibTransId="{A0FAC1E2-3864-43B4-966A-E1D76E8B3D61}"/>
    <dgm:cxn modelId="{69A7FE96-EFD2-4AC2-A1CA-0ED069336118}" type="presOf" srcId="{F497013C-03B2-4B1B-8CFB-DE732BB00AFB}" destId="{81458278-B866-4A47-951C-D042F109E149}" srcOrd="0" destOrd="1" presId="urn:microsoft.com/office/officeart/2005/8/layout/vList2"/>
    <dgm:cxn modelId="{A9E12FE0-1F2A-4553-80D5-3F7A737F89DE}" srcId="{8532937D-DD48-4069-A375-0B62E379BA14}" destId="{5BFCB589-7578-43C1-AFA1-317966B4171C}" srcOrd="6" destOrd="0" parTransId="{6CAACC38-261C-4C48-A6F7-DC7119E1F4EE}" sibTransId="{2692E5F7-5EA7-4FD7-81A7-3CCDF1EB1690}"/>
    <dgm:cxn modelId="{F5DDB192-A517-4C26-BABC-6D95640BCD4C}" type="presOf" srcId="{8532937D-DD48-4069-A375-0B62E379BA14}" destId="{9814E82F-5860-467A-93C6-9D6381EEEDEC}" srcOrd="0" destOrd="0" presId="urn:microsoft.com/office/officeart/2005/8/layout/vList2"/>
    <dgm:cxn modelId="{4E370F51-85AF-4373-9A9A-008824062B2E}" type="presOf" srcId="{7268B9F6-6F4E-49A1-ACEB-6E7618F0FA8A}" destId="{81458278-B866-4A47-951C-D042F109E149}" srcOrd="0" destOrd="3" presId="urn:microsoft.com/office/officeart/2005/8/layout/vList2"/>
    <dgm:cxn modelId="{807900FD-3024-4B56-B072-B22663099BC6}" type="presOf" srcId="{12A0E6D6-5C86-42CF-B609-291ECB7BE3B5}" destId="{81458278-B866-4A47-951C-D042F109E149}" srcOrd="0" destOrd="4" presId="urn:microsoft.com/office/officeart/2005/8/layout/vList2"/>
    <dgm:cxn modelId="{E3178796-834C-41A9-A5AD-9F7192077EFA}" srcId="{8532937D-DD48-4069-A375-0B62E379BA14}" destId="{12A0E6D6-5C86-42CF-B609-291ECB7BE3B5}" srcOrd="4" destOrd="0" parTransId="{13650C3E-4B9A-451C-B4D9-8005D1FAC10E}" sibTransId="{D8D6601D-F501-4B55-8774-EC178A1E7377}"/>
    <dgm:cxn modelId="{2DF8B30A-6D96-480E-B5E6-4B57B180FAAA}" type="presOf" srcId="{96D29B87-DB0B-4735-A85D-98FAB852A5F9}" destId="{81458278-B866-4A47-951C-D042F109E149}" srcOrd="0" destOrd="5" presId="urn:microsoft.com/office/officeart/2005/8/layout/vList2"/>
    <dgm:cxn modelId="{3BA8A154-41E8-404F-8352-8E69F5CAEBB4}" type="presOf" srcId="{EFC269BB-3959-4A6E-86D7-2596A4179D67}" destId="{7E6BB8A7-7F9F-4796-8ABF-C5D2A5EC4E1D}" srcOrd="0" destOrd="0" presId="urn:microsoft.com/office/officeart/2005/8/layout/vList2"/>
    <dgm:cxn modelId="{93132EC8-B6C5-49E6-99E9-4DEBCA632583}" srcId="{8532937D-DD48-4069-A375-0B62E379BA14}" destId="{F497013C-03B2-4B1B-8CFB-DE732BB00AFB}" srcOrd="1" destOrd="0" parTransId="{D74689F2-923F-47F3-A6D3-13331D804E75}" sibTransId="{058E28CF-BACE-430A-9F5A-869D332734EE}"/>
    <dgm:cxn modelId="{51A2A1F1-DC77-4B25-8CB7-EB7A218BCDCD}" srcId="{8532937D-DD48-4069-A375-0B62E379BA14}" destId="{96D29B87-DB0B-4735-A85D-98FAB852A5F9}" srcOrd="5" destOrd="0" parTransId="{9370BA8A-C9B8-41B6-9AA4-91FBD998331D}" sibTransId="{C7E43A2B-5CEE-4F98-8764-8CCCDA788032}"/>
    <dgm:cxn modelId="{74D69BD9-ECD8-4F51-879F-FC4192276AD7}" type="presParOf" srcId="{7E6BB8A7-7F9F-4796-8ABF-C5D2A5EC4E1D}" destId="{9814E82F-5860-467A-93C6-9D6381EEEDEC}" srcOrd="0" destOrd="0" presId="urn:microsoft.com/office/officeart/2005/8/layout/vList2"/>
    <dgm:cxn modelId="{C86D93C8-26B8-4F04-80B2-B669605330B8}" type="presParOf" srcId="{7E6BB8A7-7F9F-4796-8ABF-C5D2A5EC4E1D}" destId="{81458278-B866-4A47-951C-D042F109E14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C269BB-3959-4A6E-86D7-2596A4179D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32937D-DD48-4069-A375-0B62E379BA14}">
      <dgm:prSet phldrT="[Текст]" custT="1"/>
      <dgm:spPr>
        <a:solidFill>
          <a:srgbClr val="000044"/>
        </a:solidFill>
        <a:ln>
          <a:miter lim="800000"/>
        </a:ln>
      </dgm:spPr>
      <dgm:t>
        <a:bodyPr/>
        <a:lstStyle/>
        <a:p>
          <a:pPr algn="ctr"/>
          <a:r>
            <a:rPr lang="ru-RU" sz="1600" b="1" dirty="0" smtClean="0"/>
            <a:t>Характеристика рынка</a:t>
          </a:r>
          <a:endParaRPr lang="ru-RU" sz="1600" b="1" dirty="0"/>
        </a:p>
      </dgm:t>
    </dgm:pt>
    <dgm:pt modelId="{E83A0C50-9854-43C4-B4FB-5595904D8EA5}" type="parTrans" cxnId="{B9993D2E-29A4-4DD2-A56B-C8BC94050917}">
      <dgm:prSet/>
      <dgm:spPr/>
      <dgm:t>
        <a:bodyPr/>
        <a:lstStyle/>
        <a:p>
          <a:endParaRPr lang="ru-RU"/>
        </a:p>
      </dgm:t>
    </dgm:pt>
    <dgm:pt modelId="{0E0EF3BD-993E-42BB-9B64-77CC304151E2}" type="sibTrans" cxnId="{B9993D2E-29A4-4DD2-A56B-C8BC94050917}">
      <dgm:prSet/>
      <dgm:spPr/>
      <dgm:t>
        <a:bodyPr/>
        <a:lstStyle/>
        <a:p>
          <a:endParaRPr lang="ru-RU"/>
        </a:p>
      </dgm:t>
    </dgm:pt>
    <dgm:pt modelId="{5A73191B-1D19-4239-9AF6-EE9F19D2EECC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ru-RU" sz="1600" i="0" dirty="0" smtClean="0">
              <a:solidFill>
                <a:srgbClr val="002060"/>
              </a:solidFill>
            </a:rPr>
            <a:t>Сдержанные темпы роста государственного сегмента, обусловленные переходом на новые правила организации госзакупок</a:t>
          </a:r>
          <a:endParaRPr lang="ru-RU" sz="1600" i="0" dirty="0">
            <a:solidFill>
              <a:srgbClr val="002060"/>
            </a:solidFill>
          </a:endParaRPr>
        </a:p>
      </dgm:t>
    </dgm:pt>
    <dgm:pt modelId="{CCD41BE7-12A5-4829-B231-6B0A106E18C6}" type="parTrans" cxnId="{3956CE57-3CB4-48E2-AA12-28E0CAF9316F}">
      <dgm:prSet/>
      <dgm:spPr/>
      <dgm:t>
        <a:bodyPr/>
        <a:lstStyle/>
        <a:p>
          <a:endParaRPr lang="ru-RU"/>
        </a:p>
      </dgm:t>
    </dgm:pt>
    <dgm:pt modelId="{B621F9FF-D74D-40D9-8B2A-39094FD465D5}" type="sibTrans" cxnId="{3956CE57-3CB4-48E2-AA12-28E0CAF9316F}">
      <dgm:prSet/>
      <dgm:spPr/>
      <dgm:t>
        <a:bodyPr/>
        <a:lstStyle/>
        <a:p>
          <a:endParaRPr lang="ru-RU"/>
        </a:p>
      </dgm:t>
    </dgm:pt>
    <dgm:pt modelId="{F497013C-03B2-4B1B-8CFB-DE732BB00AFB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ru-RU" sz="1600" i="0" dirty="0" smtClean="0">
              <a:solidFill>
                <a:srgbClr val="002060"/>
              </a:solidFill>
            </a:rPr>
            <a:t>Высокая конкурентная активность</a:t>
          </a:r>
          <a:endParaRPr lang="ru-RU" sz="1600" i="0" dirty="0">
            <a:solidFill>
              <a:srgbClr val="002060"/>
            </a:solidFill>
          </a:endParaRPr>
        </a:p>
      </dgm:t>
    </dgm:pt>
    <dgm:pt modelId="{D74689F2-923F-47F3-A6D3-13331D804E75}" type="parTrans" cxnId="{93132EC8-B6C5-49E6-99E9-4DEBCA632583}">
      <dgm:prSet/>
      <dgm:spPr/>
      <dgm:t>
        <a:bodyPr/>
        <a:lstStyle/>
        <a:p>
          <a:endParaRPr lang="ru-RU"/>
        </a:p>
      </dgm:t>
    </dgm:pt>
    <dgm:pt modelId="{058E28CF-BACE-430A-9F5A-869D332734EE}" type="sibTrans" cxnId="{93132EC8-B6C5-49E6-99E9-4DEBCA632583}">
      <dgm:prSet/>
      <dgm:spPr/>
      <dgm:t>
        <a:bodyPr/>
        <a:lstStyle/>
        <a:p>
          <a:endParaRPr lang="ru-RU"/>
        </a:p>
      </dgm:t>
    </dgm:pt>
    <dgm:pt modelId="{7268B9F6-6F4E-49A1-ACEB-6E7618F0FA8A}">
      <dgm:prSet custT="1"/>
      <dgm:spPr/>
      <dgm:t>
        <a:bodyPr/>
        <a:lstStyle/>
        <a:p>
          <a:pPr algn="l">
            <a:lnSpc>
              <a:spcPct val="100000"/>
            </a:lnSpc>
          </a:pPr>
          <a:endParaRPr lang="ru-RU" sz="1600" i="0" dirty="0">
            <a:solidFill>
              <a:srgbClr val="FF0000"/>
            </a:solidFill>
          </a:endParaRPr>
        </a:p>
      </dgm:t>
    </dgm:pt>
    <dgm:pt modelId="{A1BDC671-A82C-420A-89C7-D8C1A49759CB}" type="parTrans" cxnId="{7AAA17F0-8611-4981-92CD-4B20FC9645AE}">
      <dgm:prSet/>
      <dgm:spPr/>
      <dgm:t>
        <a:bodyPr/>
        <a:lstStyle/>
        <a:p>
          <a:endParaRPr lang="ru-RU"/>
        </a:p>
      </dgm:t>
    </dgm:pt>
    <dgm:pt modelId="{EFD43D68-7867-40B0-A4B2-337EEA421235}" type="sibTrans" cxnId="{7AAA17F0-8611-4981-92CD-4B20FC9645AE}">
      <dgm:prSet/>
      <dgm:spPr/>
      <dgm:t>
        <a:bodyPr/>
        <a:lstStyle/>
        <a:p>
          <a:endParaRPr lang="ru-RU"/>
        </a:p>
      </dgm:t>
    </dgm:pt>
    <dgm:pt modelId="{5F66EF84-B91C-45EB-8614-55274305FA8E}">
      <dgm:prSet custT="1"/>
      <dgm:spPr/>
      <dgm:t>
        <a:bodyPr/>
        <a:lstStyle/>
        <a:p>
          <a:pPr algn="just">
            <a:lnSpc>
              <a:spcPct val="100000"/>
            </a:lnSpc>
          </a:pPr>
          <a:endParaRPr lang="ru-RU" sz="1600" i="0" dirty="0">
            <a:solidFill>
              <a:srgbClr val="002060"/>
            </a:solidFill>
          </a:endParaRPr>
        </a:p>
      </dgm:t>
    </dgm:pt>
    <dgm:pt modelId="{FFD545E6-7AF2-4F34-B405-DD19200368FB}" type="parTrans" cxnId="{4BE2CC85-60BC-410D-91FB-0B4660B2394B}">
      <dgm:prSet/>
      <dgm:spPr/>
    </dgm:pt>
    <dgm:pt modelId="{E84DAD50-A60A-44E6-A916-0B26E300E8E4}" type="sibTrans" cxnId="{4BE2CC85-60BC-410D-91FB-0B4660B2394B}">
      <dgm:prSet/>
      <dgm:spPr/>
    </dgm:pt>
    <dgm:pt modelId="{DA92A0B2-B004-4668-B060-B1806696AF23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ru-RU" sz="1600" i="0" dirty="0" smtClean="0">
              <a:solidFill>
                <a:srgbClr val="002060"/>
              </a:solidFill>
            </a:rPr>
            <a:t>Сложности ценообразования, связанные с предоставлением преференций отечественным товарам</a:t>
          </a:r>
          <a:endParaRPr lang="ru-RU" sz="1600" i="0" dirty="0">
            <a:solidFill>
              <a:srgbClr val="002060"/>
            </a:solidFill>
          </a:endParaRPr>
        </a:p>
      </dgm:t>
    </dgm:pt>
    <dgm:pt modelId="{C7131E52-FB55-4D21-B633-5BEA24B570E9}" type="parTrans" cxnId="{1EAC2602-3AE0-483D-B65D-76A3FDF0C349}">
      <dgm:prSet/>
      <dgm:spPr/>
    </dgm:pt>
    <dgm:pt modelId="{40DED6DB-535E-4633-8322-D780C871E37B}" type="sibTrans" cxnId="{1EAC2602-3AE0-483D-B65D-76A3FDF0C349}">
      <dgm:prSet/>
      <dgm:spPr/>
    </dgm:pt>
    <dgm:pt modelId="{6CCF6F3E-4803-4106-BE8C-A95056B20D9E}">
      <dgm:prSet custT="1"/>
      <dgm:spPr/>
      <dgm:t>
        <a:bodyPr/>
        <a:lstStyle/>
        <a:p>
          <a:pPr algn="just">
            <a:lnSpc>
              <a:spcPct val="100000"/>
            </a:lnSpc>
          </a:pPr>
          <a:endParaRPr lang="ru-RU" sz="1600" i="0" dirty="0">
            <a:solidFill>
              <a:srgbClr val="002060"/>
            </a:solidFill>
          </a:endParaRPr>
        </a:p>
      </dgm:t>
    </dgm:pt>
    <dgm:pt modelId="{3716B71B-E0DC-4E75-9775-8829FB5A3DE4}" type="parTrans" cxnId="{AB4E53A6-D02B-4B4B-AA84-9CC8A968F814}">
      <dgm:prSet/>
      <dgm:spPr/>
    </dgm:pt>
    <dgm:pt modelId="{D89CF4C4-D7DF-403B-B8B1-372605D6183A}" type="sibTrans" cxnId="{AB4E53A6-D02B-4B4B-AA84-9CC8A968F814}">
      <dgm:prSet/>
      <dgm:spPr/>
    </dgm:pt>
    <dgm:pt modelId="{CD1A7CD8-9084-4993-8B5C-DBEE64448F91}">
      <dgm:prSet custT="1"/>
      <dgm:spPr/>
      <dgm:t>
        <a:bodyPr/>
        <a:lstStyle/>
        <a:p>
          <a:pPr algn="l">
            <a:lnSpc>
              <a:spcPct val="100000"/>
            </a:lnSpc>
          </a:pPr>
          <a:endParaRPr lang="ru-RU" sz="1600" i="0" dirty="0">
            <a:solidFill>
              <a:srgbClr val="FF0000"/>
            </a:solidFill>
          </a:endParaRPr>
        </a:p>
      </dgm:t>
    </dgm:pt>
    <dgm:pt modelId="{89683CE8-B41F-4EB1-BBF2-F79E76C7B292}" type="parTrans" cxnId="{16636B7B-A8C6-4D72-B5BB-93D5966AE783}">
      <dgm:prSet/>
      <dgm:spPr/>
    </dgm:pt>
    <dgm:pt modelId="{0BE78D36-F113-47B3-B34C-3B2D0A917DDB}" type="sibTrans" cxnId="{16636B7B-A8C6-4D72-B5BB-93D5966AE783}">
      <dgm:prSet/>
      <dgm:spPr/>
    </dgm:pt>
    <dgm:pt modelId="{D0992273-E5AA-4B02-AB80-D7AB33D7CA12}">
      <dgm:prSet custT="1"/>
      <dgm:spPr/>
      <dgm:t>
        <a:bodyPr/>
        <a:lstStyle/>
        <a:p>
          <a:pPr algn="just">
            <a:lnSpc>
              <a:spcPct val="100000"/>
            </a:lnSpc>
          </a:pPr>
          <a:endParaRPr lang="ru-RU" sz="1600" i="0" dirty="0">
            <a:solidFill>
              <a:srgbClr val="002060"/>
            </a:solidFill>
          </a:endParaRPr>
        </a:p>
      </dgm:t>
    </dgm:pt>
    <dgm:pt modelId="{07C3619E-3917-4A17-89E8-C86F7965A29A}" type="parTrans" cxnId="{29B02CD7-1BD3-4FCA-9F8B-D1F52F1D5465}">
      <dgm:prSet/>
      <dgm:spPr/>
    </dgm:pt>
    <dgm:pt modelId="{0F69B6EA-4650-4C2F-A7B5-F147EC409EB4}" type="sibTrans" cxnId="{29B02CD7-1BD3-4FCA-9F8B-D1F52F1D5465}">
      <dgm:prSet/>
      <dgm:spPr/>
    </dgm:pt>
    <dgm:pt modelId="{5888D8F5-AA53-4372-AF81-6A664B47684D}">
      <dgm:prSet custT="1"/>
      <dgm:spPr/>
      <dgm:t>
        <a:bodyPr/>
        <a:lstStyle/>
        <a:p>
          <a:pPr algn="just">
            <a:lnSpc>
              <a:spcPct val="100000"/>
            </a:lnSpc>
          </a:pPr>
          <a:endParaRPr lang="ru-RU" sz="1600" i="0" dirty="0">
            <a:solidFill>
              <a:srgbClr val="002060"/>
            </a:solidFill>
          </a:endParaRPr>
        </a:p>
      </dgm:t>
    </dgm:pt>
    <dgm:pt modelId="{66603470-3486-4714-B69C-05E3816847B9}" type="parTrans" cxnId="{BBBBCC29-F584-438B-8B67-371D345C9E84}">
      <dgm:prSet/>
      <dgm:spPr/>
    </dgm:pt>
    <dgm:pt modelId="{D7396F22-EEAD-4C1D-8762-667F85716063}" type="sibTrans" cxnId="{BBBBCC29-F584-438B-8B67-371D345C9E84}">
      <dgm:prSet/>
      <dgm:spPr/>
    </dgm:pt>
    <dgm:pt modelId="{C76E7C68-B281-4AC9-A726-11F9F31B2580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ru-RU" sz="1600" i="0" dirty="0" smtClean="0">
              <a:solidFill>
                <a:srgbClr val="002060"/>
              </a:solidFill>
            </a:rPr>
            <a:t>Жесткий контроль со стороны регуляторов</a:t>
          </a:r>
          <a:endParaRPr lang="ru-RU" sz="1600" i="0" dirty="0">
            <a:solidFill>
              <a:srgbClr val="002060"/>
            </a:solidFill>
          </a:endParaRPr>
        </a:p>
      </dgm:t>
    </dgm:pt>
    <dgm:pt modelId="{3D81C810-A788-4888-93E1-A4F39ED8316F}" type="parTrans" cxnId="{02CB9B13-79B3-475D-810C-D590C534338E}">
      <dgm:prSet/>
      <dgm:spPr/>
    </dgm:pt>
    <dgm:pt modelId="{E9AADD15-309F-4601-821A-351E244B0898}" type="sibTrans" cxnId="{02CB9B13-79B3-475D-810C-D590C534338E}">
      <dgm:prSet/>
      <dgm:spPr/>
    </dgm:pt>
    <dgm:pt modelId="{E836EE32-8B2D-4AFA-B290-E08BFA9C4530}">
      <dgm:prSet custT="1"/>
      <dgm:spPr/>
      <dgm:t>
        <a:bodyPr/>
        <a:lstStyle/>
        <a:p>
          <a:pPr algn="just">
            <a:lnSpc>
              <a:spcPct val="100000"/>
            </a:lnSpc>
          </a:pPr>
          <a:endParaRPr lang="ru-RU" sz="1600" i="0" dirty="0">
            <a:solidFill>
              <a:srgbClr val="002060"/>
            </a:solidFill>
          </a:endParaRPr>
        </a:p>
      </dgm:t>
    </dgm:pt>
    <dgm:pt modelId="{70974030-A68A-440C-8C6C-831430349DC4}" type="parTrans" cxnId="{D3895BF7-302F-4CF7-8224-DC70D375FBCB}">
      <dgm:prSet/>
      <dgm:spPr/>
    </dgm:pt>
    <dgm:pt modelId="{2C63E77F-5CDC-4E53-8641-6D4912A0A667}" type="sibTrans" cxnId="{D3895BF7-302F-4CF7-8224-DC70D375FBCB}">
      <dgm:prSet/>
      <dgm:spPr/>
    </dgm:pt>
    <dgm:pt modelId="{7E6BB8A7-7F9F-4796-8ABF-C5D2A5EC4E1D}" type="pres">
      <dgm:prSet presAssocID="{EFC269BB-3959-4A6E-86D7-2596A4179D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14E82F-5860-467A-93C6-9D6381EEEDEC}" type="pres">
      <dgm:prSet presAssocID="{8532937D-DD48-4069-A375-0B62E379BA14}" presName="parentText" presStyleLbl="node1" presStyleIdx="0" presStyleCnt="1" custScaleY="346430" custLinFactNeighborY="-11893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1458278-B866-4A47-951C-D042F109E149}" type="pres">
      <dgm:prSet presAssocID="{8532937D-DD48-4069-A375-0B62E379BA14}" presName="childText" presStyleLbl="revTx" presStyleIdx="0" presStyleCnt="1" custScaleY="123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636B7B-A8C6-4D72-B5BB-93D5966AE783}" srcId="{8532937D-DD48-4069-A375-0B62E379BA14}" destId="{CD1A7CD8-9084-4993-8B5C-DBEE64448F91}" srcOrd="9" destOrd="0" parTransId="{89683CE8-B41F-4EB1-BBF2-F79E76C7B292}" sibTransId="{0BE78D36-F113-47B3-B34C-3B2D0A917DDB}"/>
    <dgm:cxn modelId="{2CD2299B-3A4D-44D1-AA8D-B58ECFA875BA}" type="presOf" srcId="{6CCF6F3E-4803-4106-BE8C-A95056B20D9E}" destId="{81458278-B866-4A47-951C-D042F109E149}" srcOrd="0" destOrd="3" presId="urn:microsoft.com/office/officeart/2005/8/layout/vList2"/>
    <dgm:cxn modelId="{02CB9B13-79B3-475D-810C-D590C534338E}" srcId="{8532937D-DD48-4069-A375-0B62E379BA14}" destId="{C76E7C68-B281-4AC9-A726-11F9F31B2580}" srcOrd="6" destOrd="0" parTransId="{3D81C810-A788-4888-93E1-A4F39ED8316F}" sibTransId="{E9AADD15-309F-4601-821A-351E244B0898}"/>
    <dgm:cxn modelId="{29B02CD7-1BD3-4FCA-9F8B-D1F52F1D5465}" srcId="{8532937D-DD48-4069-A375-0B62E379BA14}" destId="{D0992273-E5AA-4B02-AB80-D7AB33D7CA12}" srcOrd="8" destOrd="0" parTransId="{07C3619E-3917-4A17-89E8-C86F7965A29A}" sibTransId="{0F69B6EA-4650-4C2F-A7B5-F147EC409EB4}"/>
    <dgm:cxn modelId="{AB4E53A6-D02B-4B4B-AA84-9CC8A968F814}" srcId="{8532937D-DD48-4069-A375-0B62E379BA14}" destId="{6CCF6F3E-4803-4106-BE8C-A95056B20D9E}" srcOrd="3" destOrd="0" parTransId="{3716B71B-E0DC-4E75-9775-8829FB5A3DE4}" sibTransId="{D89CF4C4-D7DF-403B-B8B1-372605D6183A}"/>
    <dgm:cxn modelId="{B9993D2E-29A4-4DD2-A56B-C8BC94050917}" srcId="{EFC269BB-3959-4A6E-86D7-2596A4179D67}" destId="{8532937D-DD48-4069-A375-0B62E379BA14}" srcOrd="0" destOrd="0" parTransId="{E83A0C50-9854-43C4-B4FB-5595904D8EA5}" sibTransId="{0E0EF3BD-993E-42BB-9B64-77CC304151E2}"/>
    <dgm:cxn modelId="{3956CE57-3CB4-48E2-AA12-28E0CAF9316F}" srcId="{8532937D-DD48-4069-A375-0B62E379BA14}" destId="{5A73191B-1D19-4239-9AF6-EE9F19D2EECC}" srcOrd="0" destOrd="0" parTransId="{CCD41BE7-12A5-4829-B231-6B0A106E18C6}" sibTransId="{B621F9FF-D74D-40D9-8B2A-39094FD465D5}"/>
    <dgm:cxn modelId="{D7AF4B37-A5A5-4521-9C09-09DCCBBCBFC7}" type="presOf" srcId="{5F66EF84-B91C-45EB-8614-55274305FA8E}" destId="{81458278-B866-4A47-951C-D042F109E149}" srcOrd="0" destOrd="1" presId="urn:microsoft.com/office/officeart/2005/8/layout/vList2"/>
    <dgm:cxn modelId="{4BE2CC85-60BC-410D-91FB-0B4660B2394B}" srcId="{8532937D-DD48-4069-A375-0B62E379BA14}" destId="{5F66EF84-B91C-45EB-8614-55274305FA8E}" srcOrd="1" destOrd="0" parTransId="{FFD545E6-7AF2-4F34-B405-DD19200368FB}" sibTransId="{E84DAD50-A60A-44E6-A916-0B26E300E8E4}"/>
    <dgm:cxn modelId="{19970FC4-572B-42C9-BF89-33BEBE824152}" type="presOf" srcId="{CD1A7CD8-9084-4993-8B5C-DBEE64448F91}" destId="{81458278-B866-4A47-951C-D042F109E149}" srcOrd="0" destOrd="9" presId="urn:microsoft.com/office/officeart/2005/8/layout/vList2"/>
    <dgm:cxn modelId="{455262C0-D290-46CB-9295-7460641552B5}" type="presOf" srcId="{5A73191B-1D19-4239-9AF6-EE9F19D2EECC}" destId="{81458278-B866-4A47-951C-D042F109E149}" srcOrd="0" destOrd="0" presId="urn:microsoft.com/office/officeart/2005/8/layout/vList2"/>
    <dgm:cxn modelId="{65B530F4-BE52-436B-BAEC-F6C7719BE04C}" type="presOf" srcId="{DA92A0B2-B004-4668-B060-B1806696AF23}" destId="{81458278-B866-4A47-951C-D042F109E149}" srcOrd="0" destOrd="4" presId="urn:microsoft.com/office/officeart/2005/8/layout/vList2"/>
    <dgm:cxn modelId="{93F2AA65-548F-47E4-B269-5CC4CCEAC888}" type="presOf" srcId="{C76E7C68-B281-4AC9-A726-11F9F31B2580}" destId="{81458278-B866-4A47-951C-D042F109E149}" srcOrd="0" destOrd="6" presId="urn:microsoft.com/office/officeart/2005/8/layout/vList2"/>
    <dgm:cxn modelId="{1EAC2602-3AE0-483D-B65D-76A3FDF0C349}" srcId="{8532937D-DD48-4069-A375-0B62E379BA14}" destId="{DA92A0B2-B004-4668-B060-B1806696AF23}" srcOrd="4" destOrd="0" parTransId="{C7131E52-FB55-4D21-B633-5BEA24B570E9}" sibTransId="{40DED6DB-535E-4633-8322-D780C871E37B}"/>
    <dgm:cxn modelId="{7AAA17F0-8611-4981-92CD-4B20FC9645AE}" srcId="{8532937D-DD48-4069-A375-0B62E379BA14}" destId="{7268B9F6-6F4E-49A1-ACEB-6E7618F0FA8A}" srcOrd="10" destOrd="0" parTransId="{A1BDC671-A82C-420A-89C7-D8C1A49759CB}" sibTransId="{EFD43D68-7867-40B0-A4B2-337EEA421235}"/>
    <dgm:cxn modelId="{D3895BF7-302F-4CF7-8224-DC70D375FBCB}" srcId="{8532937D-DD48-4069-A375-0B62E379BA14}" destId="{E836EE32-8B2D-4AFA-B290-E08BFA9C4530}" srcOrd="5" destOrd="0" parTransId="{70974030-A68A-440C-8C6C-831430349DC4}" sibTransId="{2C63E77F-5CDC-4E53-8641-6D4912A0A667}"/>
    <dgm:cxn modelId="{F1565ECC-AB47-4668-97ED-14FE70E4C621}" type="presOf" srcId="{8532937D-DD48-4069-A375-0B62E379BA14}" destId="{9814E82F-5860-467A-93C6-9D6381EEEDEC}" srcOrd="0" destOrd="0" presId="urn:microsoft.com/office/officeart/2005/8/layout/vList2"/>
    <dgm:cxn modelId="{B2CD2229-F8AD-48F9-A0ED-5A28042DC948}" type="presOf" srcId="{E836EE32-8B2D-4AFA-B290-E08BFA9C4530}" destId="{81458278-B866-4A47-951C-D042F109E149}" srcOrd="0" destOrd="5" presId="urn:microsoft.com/office/officeart/2005/8/layout/vList2"/>
    <dgm:cxn modelId="{93132EC8-B6C5-49E6-99E9-4DEBCA632583}" srcId="{8532937D-DD48-4069-A375-0B62E379BA14}" destId="{F497013C-03B2-4B1B-8CFB-DE732BB00AFB}" srcOrd="2" destOrd="0" parTransId="{D74689F2-923F-47F3-A6D3-13331D804E75}" sibTransId="{058E28CF-BACE-430A-9F5A-869D332734EE}"/>
    <dgm:cxn modelId="{BBBBCC29-F584-438B-8B67-371D345C9E84}" srcId="{8532937D-DD48-4069-A375-0B62E379BA14}" destId="{5888D8F5-AA53-4372-AF81-6A664B47684D}" srcOrd="7" destOrd="0" parTransId="{66603470-3486-4714-B69C-05E3816847B9}" sibTransId="{D7396F22-EEAD-4C1D-8762-667F85716063}"/>
    <dgm:cxn modelId="{587C5440-14CE-4C2E-A0D0-32ED91CA92AD}" type="presOf" srcId="{F497013C-03B2-4B1B-8CFB-DE732BB00AFB}" destId="{81458278-B866-4A47-951C-D042F109E149}" srcOrd="0" destOrd="2" presId="urn:microsoft.com/office/officeart/2005/8/layout/vList2"/>
    <dgm:cxn modelId="{99731DE5-D601-440E-9B8F-4A57C3823B73}" type="presOf" srcId="{EFC269BB-3959-4A6E-86D7-2596A4179D67}" destId="{7E6BB8A7-7F9F-4796-8ABF-C5D2A5EC4E1D}" srcOrd="0" destOrd="0" presId="urn:microsoft.com/office/officeart/2005/8/layout/vList2"/>
    <dgm:cxn modelId="{8FCAA3E7-A082-43DD-829A-714584DA502D}" type="presOf" srcId="{5888D8F5-AA53-4372-AF81-6A664B47684D}" destId="{81458278-B866-4A47-951C-D042F109E149}" srcOrd="0" destOrd="7" presId="urn:microsoft.com/office/officeart/2005/8/layout/vList2"/>
    <dgm:cxn modelId="{5658E47E-3382-491A-BD0C-943F399544E9}" type="presOf" srcId="{7268B9F6-6F4E-49A1-ACEB-6E7618F0FA8A}" destId="{81458278-B866-4A47-951C-D042F109E149}" srcOrd="0" destOrd="10" presId="urn:microsoft.com/office/officeart/2005/8/layout/vList2"/>
    <dgm:cxn modelId="{63712546-16C3-434B-A483-5C77412E4689}" type="presOf" srcId="{D0992273-E5AA-4B02-AB80-D7AB33D7CA12}" destId="{81458278-B866-4A47-951C-D042F109E149}" srcOrd="0" destOrd="8" presId="urn:microsoft.com/office/officeart/2005/8/layout/vList2"/>
    <dgm:cxn modelId="{92E196C9-37B6-4C50-AD8E-18ED4850966D}" type="presParOf" srcId="{7E6BB8A7-7F9F-4796-8ABF-C5D2A5EC4E1D}" destId="{9814E82F-5860-467A-93C6-9D6381EEEDEC}" srcOrd="0" destOrd="0" presId="urn:microsoft.com/office/officeart/2005/8/layout/vList2"/>
    <dgm:cxn modelId="{E13229ED-DC52-435F-A98D-DF65E7BE64B0}" type="presParOf" srcId="{7E6BB8A7-7F9F-4796-8ABF-C5D2A5EC4E1D}" destId="{81458278-B866-4A47-951C-D042F109E14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14E82F-5860-467A-93C6-9D6381EEEDEC}">
      <dsp:nvSpPr>
        <dsp:cNvPr id="0" name=""/>
        <dsp:cNvSpPr/>
      </dsp:nvSpPr>
      <dsp:spPr>
        <a:xfrm>
          <a:off x="0" y="0"/>
          <a:ext cx="4032447" cy="1008874"/>
        </a:xfrm>
        <a:prstGeom prst="rect">
          <a:avLst/>
        </a:prstGeom>
        <a:solidFill>
          <a:srgbClr val="000044"/>
        </a:solidFill>
        <a:ln w="254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Характеристика рынка</a:t>
          </a:r>
          <a:endParaRPr lang="ru-RU" sz="1600" b="1" kern="1200" dirty="0"/>
        </a:p>
      </dsp:txBody>
      <dsp:txXfrm>
        <a:off x="0" y="0"/>
        <a:ext cx="4032447" cy="1008874"/>
      </dsp:txXfrm>
    </dsp:sp>
    <dsp:sp modelId="{81458278-B866-4A47-951C-D042F109E149}">
      <dsp:nvSpPr>
        <dsp:cNvPr id="0" name=""/>
        <dsp:cNvSpPr/>
      </dsp:nvSpPr>
      <dsp:spPr>
        <a:xfrm>
          <a:off x="0" y="1009543"/>
          <a:ext cx="4032447" cy="4030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3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0" kern="1200" dirty="0" smtClean="0">
              <a:solidFill>
                <a:srgbClr val="002060"/>
              </a:solidFill>
            </a:rPr>
            <a:t>Высокая степень концентрации (первая пятерка дистрибьюторов занимает больше половины рынка)</a:t>
          </a: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0" kern="1200" dirty="0" smtClean="0">
              <a:solidFill>
                <a:srgbClr val="002060"/>
              </a:solidFill>
            </a:rPr>
            <a:t>Автоматизация складов</a:t>
          </a: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0" kern="1200" dirty="0" smtClean="0">
              <a:solidFill>
                <a:srgbClr val="002060"/>
              </a:solidFill>
            </a:rPr>
            <a:t>Высокий уровень конкуренции на всех уровнях: от локального до федерального</a:t>
          </a:r>
          <a:endParaRPr lang="ru-RU" sz="1600" i="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i="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0" kern="1200" dirty="0" smtClean="0">
              <a:solidFill>
                <a:srgbClr val="002060"/>
              </a:solidFill>
            </a:rPr>
            <a:t>Повышение рентабельности возможно по большому счёту только за путём сокращения операционных издержек, в т.ч. логистических затрат </a:t>
          </a:r>
          <a:endParaRPr lang="ru-RU" sz="1600" i="0" kern="1200" dirty="0">
            <a:solidFill>
              <a:srgbClr val="002060"/>
            </a:solidFill>
          </a:endParaRPr>
        </a:p>
      </dsp:txBody>
      <dsp:txXfrm>
        <a:off x="0" y="1009543"/>
        <a:ext cx="4032447" cy="40303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14E82F-5860-467A-93C6-9D6381EEEDEC}">
      <dsp:nvSpPr>
        <dsp:cNvPr id="0" name=""/>
        <dsp:cNvSpPr/>
      </dsp:nvSpPr>
      <dsp:spPr>
        <a:xfrm>
          <a:off x="0" y="0"/>
          <a:ext cx="4032447" cy="964727"/>
        </a:xfrm>
        <a:prstGeom prst="rect">
          <a:avLst/>
        </a:prstGeom>
        <a:solidFill>
          <a:srgbClr val="000044"/>
        </a:solidFill>
        <a:ln w="254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Характеристика рынка</a:t>
          </a:r>
          <a:endParaRPr lang="ru-RU" sz="1600" b="1" kern="1200" dirty="0"/>
        </a:p>
      </dsp:txBody>
      <dsp:txXfrm>
        <a:off x="0" y="0"/>
        <a:ext cx="4032447" cy="964727"/>
      </dsp:txXfrm>
    </dsp:sp>
    <dsp:sp modelId="{81458278-B866-4A47-951C-D042F109E149}">
      <dsp:nvSpPr>
        <dsp:cNvPr id="0" name=""/>
        <dsp:cNvSpPr/>
      </dsp:nvSpPr>
      <dsp:spPr>
        <a:xfrm>
          <a:off x="0" y="969209"/>
          <a:ext cx="4032447" cy="4066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3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0" kern="1200" dirty="0" smtClean="0">
              <a:solidFill>
                <a:srgbClr val="002060"/>
              </a:solidFill>
            </a:rPr>
            <a:t>Сдержанные темпы роста государственного сегмента, обусловленные переходом на новые правила организации госзакупок</a:t>
          </a: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just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just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0" kern="1200" dirty="0" smtClean="0">
              <a:solidFill>
                <a:srgbClr val="002060"/>
              </a:solidFill>
            </a:rPr>
            <a:t>Высокая конкурентная активность</a:t>
          </a: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just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just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0" kern="1200" dirty="0" smtClean="0">
              <a:solidFill>
                <a:srgbClr val="002060"/>
              </a:solidFill>
            </a:rPr>
            <a:t>Сложности ценообразования, связанные с предоставлением преференций отечественным товарам</a:t>
          </a: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just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just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0" kern="1200" dirty="0" smtClean="0">
              <a:solidFill>
                <a:srgbClr val="002060"/>
              </a:solidFill>
            </a:rPr>
            <a:t>Жесткий контроль со стороны регуляторов</a:t>
          </a: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just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just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i="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i="0" kern="1200" dirty="0">
            <a:solidFill>
              <a:srgbClr val="FF0000"/>
            </a:solidFill>
          </a:endParaRPr>
        </a:p>
      </dsp:txBody>
      <dsp:txXfrm>
        <a:off x="0" y="969209"/>
        <a:ext cx="4032447" cy="4066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1AD2A-FC3F-48FD-AB5F-1FEDCCB9E60F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B8CAB-4369-46E7-92E8-CD81432E76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1250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A9D8E-5357-4B9E-8F8A-6BC33F39BCBA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EB0A5-569C-4588-986B-397A859D48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372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683616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По итогам 9 месяцев лидеров на</a:t>
            </a:r>
            <a:r>
              <a:rPr lang="ru-RU" baseline="0" dirty="0" smtClean="0"/>
              <a:t> рынке прямых поставок среди фармдистрибьюторов является компания </a:t>
            </a:r>
            <a:r>
              <a:rPr lang="ru-RU" b="1" baseline="0" dirty="0" smtClean="0"/>
              <a:t>Ы </a:t>
            </a:r>
            <a:r>
              <a:rPr lang="ru-RU" baseline="0" dirty="0" smtClean="0"/>
              <a:t>с долей </a:t>
            </a:r>
            <a:r>
              <a:rPr lang="ru-RU" b="1" baseline="0" dirty="0" smtClean="0"/>
              <a:t>У</a:t>
            </a:r>
            <a:endParaRPr lang="ru-RU" b="1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Развитие</a:t>
            </a:r>
            <a:r>
              <a:rPr lang="ru-RU" baseline="0" dirty="0" smtClean="0"/>
              <a:t> дистрибьюторов происходит в основном за счёт собственных ресурсов, лишь единичные компании могут похвастаться привлеченным финансированием.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Тенденцией последнего года является автоматизация складов, как крупных игроков, так и локальных компаний. Объясняется это  тем, что по сути сейчас одним из основных способов повышения рентабельности является сокращение издержек, в т.ч. и логистических.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Изменением в расстановке сил в лидирующей тройке компаний может стать переход управления компании СИА к дистрибьютору Р-Фарм. Таким образом </a:t>
            </a:r>
            <a:r>
              <a:rPr lang="ru-RU" baseline="0" dirty="0" err="1" smtClean="0"/>
              <a:t>Р-фарм</a:t>
            </a:r>
            <a:r>
              <a:rPr lang="ru-RU" baseline="0" dirty="0" smtClean="0"/>
              <a:t> укрепит собственные позиции в аптечном сегменте и войдет в топ российских дистрибьюторов по доле прямых поставок.</a:t>
            </a:r>
          </a:p>
          <a:p>
            <a:pPr>
              <a:buFont typeface="Arial" pitchFamily="34" charset="0"/>
              <a:buChar char="•"/>
            </a:pPr>
            <a:endParaRPr lang="ru-RU" baseline="0" dirty="0" smtClean="0"/>
          </a:p>
          <a:p>
            <a:pPr>
              <a:buFont typeface="Arial" pitchFamily="34" charset="0"/>
              <a:buChar char="•"/>
            </a:pPr>
            <a:endParaRPr lang="ru-RU" baseline="0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68967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В</a:t>
            </a:r>
            <a:r>
              <a:rPr lang="ru-RU" baseline="0" dirty="0" smtClean="0"/>
              <a:t> государственном сегменте Р-Фарм до сих пор остается бессменным лидером, занимая порядка 20% данного сегмента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Остальные участники в целом остаются неизменными на протяжении последних нескольких лет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Не смотря на высокую конкурентную</a:t>
            </a:r>
            <a:r>
              <a:rPr lang="ru-RU" baseline="0" dirty="0" smtClean="0"/>
              <a:t> активность вход для новых компаний в данный сегмент достаточно проблематичен в силу бюрократических процедур и высоким требованиям к подаваемым документам</a:t>
            </a:r>
          </a:p>
          <a:p>
            <a:pPr>
              <a:buFont typeface="Arial" pitchFamily="34" charset="0"/>
              <a:buChar char="•"/>
            </a:pPr>
            <a:endParaRPr lang="ru-RU" baseline="0" dirty="0" smtClean="0"/>
          </a:p>
          <a:p>
            <a:pPr>
              <a:buFont typeface="Arial" pitchFamily="34" charset="0"/>
              <a:buChar char="•"/>
            </a:pPr>
            <a:endParaRPr lang="ru-RU" baseline="0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46637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текущем году в связи со всем известными событиями российский бизнес получил уникальную возможность развития географии своей деятельности на новые российские регионы: Республику Крым и Севастополь. Экономический потенциал региона позволяет рассчитывать на значительный рост фармацевтического рынка как чисто в результате приведения административных процедур и объёма социальных гарантий к российским стандартам, так и за счёт роста благосостояния населения. Характерно, что крымский рынок в значительной степени более концентрирован даже по сравнению с российским, так на долю ТОР-10 компаний в рознице здесь приходится по меньшей мере 86% рынка, в России на рынке в целом этот показатель всего порядка 79%.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 числа российских оптовиков с точки зрения освоения региона пока в, безусловно, наиболее выигрышном положении оказался «Катрен»</a:t>
            </a:r>
          </a:p>
          <a:p>
            <a:r>
              <a:rPr lang="ru-RU" sz="1200" dirty="0" smtClean="0">
                <a:solidFill>
                  <a:srgbClr val="FF0000"/>
                </a:solidFill>
              </a:rPr>
              <a:t>По сути Вента - российская компания (принадлежит</a:t>
            </a:r>
            <a:r>
              <a:rPr lang="ru-RU" sz="1200" baseline="0" dirty="0" smtClean="0">
                <a:solidFill>
                  <a:srgbClr val="FF0000"/>
                </a:solidFill>
              </a:rPr>
              <a:t> Катрену) </a:t>
            </a:r>
            <a:r>
              <a:rPr lang="ru-RU" sz="1200" dirty="0" smtClean="0">
                <a:solidFill>
                  <a:srgbClr val="FF0000"/>
                </a:solidFill>
              </a:rPr>
              <a:t>и она в Крыму добилась колоссальных успехов, при этом и на рынке Украины в целом пока укрепляет свои позиции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Несмотря на тот факт, что ещё в апреле текущего года Минэкономразвития региона обнародовало список из 29 российских компаний, которые на тот момент заявили о своём желании осуществлять поставки ЛП в Республику, активность остальных российских оптовиков на крымском рынке пока относительно низкая.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9278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Развитие розницы будет обусловлено тенденциями,</a:t>
            </a:r>
            <a:r>
              <a:rPr lang="ru-RU" baseline="0" dirty="0" smtClean="0"/>
              <a:t> как сложившимися на протяжении последних лет (перераспределение потребление в сторону более дорогой продукции/экономичной упаковки), так и за счёт последних тенденций (девальвация рубля)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Рост госпитального рынка в 2014 году обусловлен закупкой более дорогих препаратов, в следующем году также мы ожидаем дальнейшего воздействие импортозамещения.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dirty="0" smtClean="0"/>
              <a:t>Снижение</a:t>
            </a:r>
            <a:r>
              <a:rPr lang="ru-RU" baseline="0" dirty="0" smtClean="0"/>
              <a:t> в федеральной льготе в 2015 потенциально возможно за счёт процессов импортозамещения (поставки более дешевой продукции), что с большой долей вероятности приведет к сокращению объёма рынка в денежном выражении.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baseline="0" dirty="0" smtClean="0"/>
              <a:t>Достаточно активно происходит развитие сегмента региональная льгота, в который компании производители в т.ч. вкладывают значительные средства для попадания в данный сегмент и стимулирования программ в отдельных регионах. Тем не менее даже по самым оптимистичным прогнозам рост в 2015 году не превысит 15%.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347738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b="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6816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baseline="0" dirty="0" smtClean="0"/>
              <a:t>Российский фармрынок одним из последних начинает ощущать влияние кризисных явлений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Стабильный рост рыночных показателей в денежном выражении, что стимулировано достаточно высокими темпами инфляции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Вместе со снижением курса рубля, а соответственно и покупательной способностью населения, продолжается рост средней цены условной упаковки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Наибольший рост наблюдает на коммерческом рынке, что обеспечивает больший ресурс для деятельности и возможность заработать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22712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rgbClr val="FF0000"/>
                </a:solidFill>
              </a:rPr>
              <a:t>Снижение объёма рынка в упаковках при росте средней цены упаковки даёт дистрибьюторам снижение накладных расходов, а значит повышает рентабельность. 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rgbClr val="FF0000"/>
                </a:solidFill>
              </a:rPr>
              <a:t>Больше всего выигрывают те, кто работает в основном с розницей.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baseline="0" dirty="0" smtClean="0"/>
              <a:t>Сокращение рынка в упаковках может свидетельствовать о сокращение размера операций у фармдистрибьюторов, что положительно влияет на рентабельность.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3707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Структура ассортимента и ассортиментная</a:t>
            </a:r>
            <a:r>
              <a:rPr lang="ru-RU" baseline="0" dirty="0" smtClean="0"/>
              <a:t> политика в целом остается достаточно стабильной у дистрибьюторов всех категорий.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Тем не менее рост </a:t>
            </a:r>
            <a:r>
              <a:rPr lang="ru-RU" baseline="0" dirty="0" err="1" smtClean="0"/>
              <a:t>отс</a:t>
            </a:r>
            <a:r>
              <a:rPr lang="ru-RU" baseline="0" dirty="0" smtClean="0"/>
              <a:t> и парафармы </a:t>
            </a:r>
            <a:r>
              <a:rPr lang="ru-RU" baseline="0" dirty="0" smtClean="0"/>
              <a:t>обуславливается </a:t>
            </a:r>
            <a:r>
              <a:rPr lang="ru-RU" baseline="0" dirty="0" smtClean="0"/>
              <a:t>стремлением компаний увеличить ассортимент позициями, не попадающими под госрегулирование и </a:t>
            </a:r>
            <a:r>
              <a:rPr lang="ru-RU" baseline="0" dirty="0" smtClean="0"/>
              <a:t>подверженными </a:t>
            </a:r>
            <a:r>
              <a:rPr lang="ru-RU" baseline="0" dirty="0" smtClean="0"/>
              <a:t>росту цен.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Больше 90% традиционно приходится на лекарственный ассортимент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Для успешной конкуренции на локальных рынках дистрибьюторам необходима проявлять наибольшую гибкость ассортиментной политики и прорабатывать каждый регион, как отдельный рынок.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0826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Наибольшие</a:t>
            </a:r>
            <a:r>
              <a:rPr lang="ru-RU" baseline="0" dirty="0" smtClean="0"/>
              <a:t> показатели прироста по каналам поставок демонстрируют локальные компании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Наряду с сокращением объёма поставок федеральными игроками может сложится ситуация с увеличением уровня товарных запасов в точках конечных продаж, что может несколько затормозить динамику развития оптового сегмента. Это обуславливается опережающими темпами отгрузок, демонстрируемыми локальными компаниями по сравнению с ростом рынка в денежном выражении.</a:t>
            </a:r>
          </a:p>
          <a:p>
            <a:pPr>
              <a:buFont typeface="Arial" pitchFamily="34" charset="0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0669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dirty="0" smtClean="0">
                <a:solidFill>
                  <a:srgbClr val="FF0000"/>
                </a:solidFill>
              </a:rPr>
              <a:t>Поскольку большинство поставок оплачивается в рублях, оптовикам ситуация со снижением рубля не является критичным фактором.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dirty="0" smtClean="0">
                <a:solidFill>
                  <a:srgbClr val="FF0000"/>
                </a:solidFill>
              </a:rPr>
              <a:t>Это будет стимулировать оптовиков работать с российскими представительствами, так для оптовиков валютных рисков меньше.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ru-RU" sz="1200" dirty="0" smtClean="0">
              <a:solidFill>
                <a:srgbClr val="FF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 первую половину текущего года курс рубля по отношению к доллару снизился на 13%,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что в будущем может иметь определенные последствия для рынка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Пока в силу ценового регулирования, а так же того факта, что платежи за основной объём импорта ЛП проводятся в рублях  резкого роста цен на рынке не происходит. Однако, этот ресурс не бесконечен и опыт кризиса 2008-2009 гг. доказывает, что средние цены неизбежно начнут повышаться, что в свою очередь может привести и к дальнейшему сокращению спроса.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64331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8621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Традиционно высок интерес представителей оптового бизнеса и к производственному сегменту. Активизировались вложения в производство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розницу.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Здесь в июне текущего года особенно отличилась «Р-Фарм». Дистрибьютор давно наращивает производственные компетенции, но в этот раз компания смогла удивить даже искушённых наблюдателей, объявив о покупке производственной площадки в Германии. Последняя до завершения сделки принадлежит американской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Пфайзер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 Впрочем, эта сделка интересна не только как очередная попытка российского бизнеса выйти на международный уровень, примеров подобных хоть и не много, но они уже не воспринимаются, как нечто невероятное. Особенность сделки в том, что «Р-Фарм» давно уже перестал выступать просто в качестве оптовика, компания  занимается строительством фармацевтического бизнеса полного цикла, включающего собственную разработку ЛП, синтез сырья и производство готовых форм ЛП.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российских дистрибьюторов подобные сценарии качественной трансформации до сих пор наблюдались только в плане превращения оптовых компаний в розничные, да и то в силу относительно небольших объёмов деятельности общерыночного резонанса они не получали. </a:t>
            </a:r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9874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baseline="0" dirty="0" smtClean="0"/>
              <a:t>На аптечные сети из топ-15, тем или иным образом связанные с фармдистрибьюцией, приходится порядка 10% коммерческого розничного рынка.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Также примечательно, что сейчас развитие розничных операторов в большей мере связано со сделками </a:t>
            </a:r>
            <a:r>
              <a:rPr lang="en-US" baseline="0" dirty="0" smtClean="0"/>
              <a:t>M&amp;A</a:t>
            </a:r>
            <a:r>
              <a:rPr lang="ru-RU" baseline="0" dirty="0" smtClean="0"/>
              <a:t>. Данные процессы в сегменте по нашим оценкам продолжатся в отрасли ближайший год, после чего вероятнее всего наступит относительное затишье, когда участники рынка будут интегрировать новые активы в собственные структуры.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В целом на топ-15 российских сетей по итогам 1-2 кв. 2014 приходится порядка 22% коммерческой розницы и основными трендами здесь можно назвать консолидация сегмента, как за счёт сделок </a:t>
            </a:r>
            <a:r>
              <a:rPr lang="en-US" baseline="0" dirty="0" smtClean="0"/>
              <a:t>M&amp;A</a:t>
            </a:r>
            <a:r>
              <a:rPr lang="ru-RU" baseline="0" dirty="0" smtClean="0"/>
              <a:t>, так и создания и развития маркетинговых альянсов.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0726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951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RNC pharm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419225" cy="647700"/>
          </a:xfrm>
          <a:prstGeom prst="rect">
            <a:avLst/>
          </a:prstGeom>
          <a:noFill/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764704"/>
            <a:ext cx="7272808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934" y="116632"/>
            <a:ext cx="153974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9245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07504" y="6381328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z="100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00C9B326-0A1A-4316-9A39-949F6D70CD5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4" descr="RNC pharm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419225" cy="647700"/>
          </a:xfrm>
          <a:prstGeom prst="rect">
            <a:avLst/>
          </a:prstGeom>
          <a:noFill/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764704"/>
            <a:ext cx="7272808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934" y="116632"/>
            <a:ext cx="153974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42322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Источник: </a:t>
            </a:r>
            <a:r>
              <a:rPr lang="en-US" smtClean="0"/>
              <a:t>RNC Pharma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9B326-0A1A-4316-9A39-949F6D70CD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-36512" y="0"/>
            <a:ext cx="9505056" cy="6858000"/>
          </a:xfrm>
          <a:prstGeom prst="rect">
            <a:avLst/>
          </a:prstGeom>
          <a:solidFill>
            <a:srgbClr val="0000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право 8"/>
          <p:cNvSpPr/>
          <p:nvPr userDrawn="1"/>
        </p:nvSpPr>
        <p:spPr>
          <a:xfrm rot="20152823">
            <a:off x="-257947" y="135309"/>
            <a:ext cx="9820455" cy="5948305"/>
          </a:xfrm>
          <a:prstGeom prst="rightArrow">
            <a:avLst>
              <a:gd name="adj1" fmla="val 84702"/>
              <a:gd name="adj2" fmla="val 2189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620688"/>
            <a:ext cx="230961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6287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342490"/>
            <a:ext cx="8820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000066"/>
                </a:solidFill>
              </a:rPr>
              <a:t>Ситуация в </a:t>
            </a:r>
            <a:r>
              <a:rPr lang="ru-RU" sz="4400" b="1" dirty="0" smtClean="0">
                <a:solidFill>
                  <a:srgbClr val="000066"/>
                </a:solidFill>
              </a:rPr>
              <a:t>сфере  фармацевтической дистрибьюции</a:t>
            </a:r>
            <a:endParaRPr lang="ru-RU" sz="4400" b="1" dirty="0">
              <a:solidFill>
                <a:srgbClr val="000066"/>
              </a:solidFill>
            </a:endParaRPr>
          </a:p>
        </p:txBody>
      </p:sp>
      <p:sp>
        <p:nvSpPr>
          <p:cNvPr id="10242" name="AutoShape 2" descr="https://apf.mail.ru/cgi-bin/readmsg/LOGO_big.png?id=13757049630000000850%3B0%3B1&amp;exif=1&amp;bs=4200&amp;bl=15550&amp;ct=image%2Fpng&amp;cn=LOGO_big.png&amp;cte=base6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44" name="AutoShape 4" descr="https://apf29.mail.ru/cgi-bin/readmsg/LOGO_big.png?id=13757049630000000850%3B0%3B1&amp;mode=attachment&amp;channel&amp;bs=4200&amp;bl=15550&amp;ct=image%2Fpng&amp;cn=LOGO_big.png&amp;cte=base64&amp;preview=1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0835" y="429309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FB5B00"/>
                </a:solidFill>
              </a:rPr>
              <a:t>Павел Расщупкин</a:t>
            </a:r>
          </a:p>
          <a:p>
            <a:pPr algn="just"/>
            <a:r>
              <a:rPr lang="ru-RU" dirty="0" smtClean="0">
                <a:solidFill>
                  <a:srgbClr val="FB5B00"/>
                </a:solidFill>
              </a:rPr>
              <a:t>директор по аналитике </a:t>
            </a:r>
            <a:r>
              <a:rPr lang="en-US" dirty="0" smtClean="0">
                <a:solidFill>
                  <a:srgbClr val="FB5B00"/>
                </a:solidFill>
              </a:rPr>
              <a:t>RNC Pharma</a:t>
            </a:r>
            <a:endParaRPr lang="ru-RU" dirty="0">
              <a:solidFill>
                <a:srgbClr val="FB5B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941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116632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2060"/>
                </a:solidFill>
              </a:rPr>
              <a:t>ТОП-10 дистрибьюторов по доле на рынке прямых поставок ЛС по итогам 1-3 </a:t>
            </a:r>
            <a:r>
              <a:rPr lang="ru-RU" dirty="0">
                <a:solidFill>
                  <a:srgbClr val="002060"/>
                </a:solidFill>
              </a:rPr>
              <a:t>кв. </a:t>
            </a:r>
            <a:r>
              <a:rPr lang="ru-RU" dirty="0" smtClean="0">
                <a:solidFill>
                  <a:srgbClr val="002060"/>
                </a:solidFill>
              </a:rPr>
              <a:t>201</a:t>
            </a:r>
            <a:r>
              <a:rPr lang="en-US" dirty="0" smtClean="0">
                <a:solidFill>
                  <a:srgbClr val="002060"/>
                </a:solidFill>
              </a:rPr>
              <a:t>4</a:t>
            </a:r>
            <a:r>
              <a:rPr lang="ru-RU" dirty="0" smtClean="0">
                <a:solidFill>
                  <a:srgbClr val="002060"/>
                </a:solidFill>
              </a:rPr>
              <a:t> г. (предварительные данные)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dirty="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dirty="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6762557"/>
              </p:ext>
            </p:extLst>
          </p:nvPr>
        </p:nvGraphicFramePr>
        <p:xfrm>
          <a:off x="467544" y="1052736"/>
          <a:ext cx="4248472" cy="5190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"/>
                <a:gridCol w="2016224"/>
                <a:gridCol w="936104"/>
                <a:gridCol w="936104"/>
              </a:tblGrid>
              <a:tr h="10081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Дистрибьютор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1-3 кв. 2013 г., %</a:t>
                      </a: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1-3 кв. 2014 </a:t>
                      </a:r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г., %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Катрен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16,0%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Протек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13,7%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Роста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12,9%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СИА Интернейшнл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9,0%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Alliance Healthcare Rus 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Пульс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7,8%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Р-Фарм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Oriola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4,3%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9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БСС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Империя-Фарма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1,4%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Итого:</a:t>
                      </a:r>
                      <a:endParaRPr lang="ru-RU" sz="1600" b="1" u="none" strike="noStrike" kern="1200" dirty="0">
                        <a:solidFill>
                          <a:srgbClr val="00004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  <a:endParaRPr lang="ru-RU" sz="1600" b="1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82,0%</a:t>
                      </a:r>
                      <a:endParaRPr lang="ru-RU" sz="1600" b="1" u="none" strike="noStrike" kern="1200" dirty="0">
                        <a:solidFill>
                          <a:srgbClr val="00004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412295448"/>
              </p:ext>
            </p:extLst>
          </p:nvPr>
        </p:nvGraphicFramePr>
        <p:xfrm>
          <a:off x="4932040" y="1052736"/>
          <a:ext cx="403244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80836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116632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2060"/>
                </a:solidFill>
              </a:rPr>
              <a:t>ТОП-10 дистрибьюторов по доле на рынке государственных закупок по итогам 1-2 кв. 2014 г. (по опубликованным контрактам)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dirty="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dirty="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21572339"/>
              </p:ext>
            </p:extLst>
          </p:nvPr>
        </p:nvGraphicFramePr>
        <p:xfrm>
          <a:off x="467544" y="1052736"/>
          <a:ext cx="4248472" cy="5190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"/>
                <a:gridCol w="1934135"/>
                <a:gridCol w="1019633"/>
                <a:gridCol w="934664"/>
              </a:tblGrid>
              <a:tr h="10081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Дистрибьютор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1-2 кв. 2013 </a:t>
                      </a:r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г., %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1-2 кв. 2014 </a:t>
                      </a:r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г., %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Р-Фарм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20,1%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Фармимэкс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3,9%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5,6%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Империя-Фарма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Биотэк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3,4%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Евросервис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Ланцет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2,1%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Фармстандарт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8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Интермедсервис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1,9%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9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ЦВ Протек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Виталек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1,5%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Итого:</a:t>
                      </a:r>
                      <a:endParaRPr lang="ru-RU" sz="1600" b="1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36,3%</a:t>
                      </a:r>
                      <a:endParaRPr lang="ru-RU" sz="1600" b="1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43,3%</a:t>
                      </a:r>
                      <a:endParaRPr lang="ru-RU" sz="1600" b="1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1663637507"/>
              </p:ext>
            </p:extLst>
          </p:nvPr>
        </p:nvGraphicFramePr>
        <p:xfrm>
          <a:off x="4932040" y="1052736"/>
          <a:ext cx="403244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80836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116632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2060"/>
                </a:solidFill>
              </a:rPr>
              <a:t>ТОП-10 дистрибьюторов по доле поставок на аптечный рынок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Украины и Республики Крым по итогам 1-2 кв. 2014 г.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dirty="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dirty="0" smtClean="0">
                <a:solidFill>
                  <a:srgbClr val="4F81BD">
                    <a:lumMod val="75000"/>
                  </a:srgbClr>
                </a:solidFill>
              </a:rPr>
              <a:t>Proxima Research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1982026"/>
              </p:ext>
            </p:extLst>
          </p:nvPr>
        </p:nvGraphicFramePr>
        <p:xfrm>
          <a:off x="467544" y="1052736"/>
          <a:ext cx="3744416" cy="5204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324"/>
                <a:gridCol w="1519560"/>
                <a:gridCol w="971428"/>
                <a:gridCol w="936104"/>
              </a:tblGrid>
              <a:tr h="36004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Украина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Дистрибьютор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1-2 кв. 2013 г., %</a:t>
                      </a: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1-2 кв. 2014 г., %</a:t>
                      </a: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БАДМ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Оптима-Фарм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Вента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ФРА-М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Альба Украина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Фармпланета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Фито-Лек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8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МЦ М.Т.К.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9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Фармако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47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Медхауз Свис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Итого:</a:t>
                      </a:r>
                      <a:endParaRPr lang="ru-RU" sz="1600" b="1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  <a:endParaRPr lang="ru-RU" sz="1600" b="1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  <a:endParaRPr lang="ru-RU" sz="1600" b="1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05857893"/>
              </p:ext>
            </p:extLst>
          </p:nvPr>
        </p:nvGraphicFramePr>
        <p:xfrm>
          <a:off x="4860032" y="1052736"/>
          <a:ext cx="3744416" cy="5190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324"/>
                <a:gridCol w="1519560"/>
                <a:gridCol w="971428"/>
                <a:gridCol w="936104"/>
              </a:tblGrid>
              <a:tr h="36004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Республика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Крым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№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Дистрибьютор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1-2 кв. 2013 г., %</a:t>
                      </a: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1-2 кв. 2014 г., %</a:t>
                      </a: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БАДМ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Оптима-Фарм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Вента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ФРА-М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Альба Украина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Фармпланета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Фито-Лек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Космед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Медхауз Свис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МЦ М.Т.К.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Итого:</a:t>
                      </a:r>
                      <a:endParaRPr lang="ru-RU" sz="1600" b="1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  <a:endParaRPr lang="ru-RU" sz="1600" b="1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  <a:endParaRPr lang="ru-RU" sz="1600" b="1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Флаг Росси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852936"/>
            <a:ext cx="346918" cy="346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Флаг Росси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852936"/>
            <a:ext cx="346918" cy="346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0836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680" y="116632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2060"/>
                </a:solidFill>
              </a:rPr>
              <a:t>Прогноз развития отдельных сегментов российского фармрынка на 2015 год, прирост в рублёвых ценах, %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70741219"/>
              </p:ext>
            </p:extLst>
          </p:nvPr>
        </p:nvGraphicFramePr>
        <p:xfrm>
          <a:off x="179512" y="1196750"/>
          <a:ext cx="8784980" cy="494648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384376"/>
                <a:gridCol w="1350151"/>
                <a:gridCol w="1350151"/>
                <a:gridCol w="1350151"/>
                <a:gridCol w="1350151"/>
              </a:tblGrid>
              <a:tr h="588634">
                <a:tc rowSpan="2"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0" b="0" u="none" strike="noStrike" dirty="0">
                          <a:solidFill>
                            <a:srgbClr val="000066"/>
                          </a:solidFill>
                          <a:effectLst/>
                        </a:rPr>
                        <a:t>2014</a:t>
                      </a:r>
                      <a:endParaRPr lang="ru-RU" sz="6000" b="0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0" b="0" u="none" strike="noStrike" dirty="0">
                          <a:solidFill>
                            <a:srgbClr val="000066"/>
                          </a:solidFill>
                          <a:effectLst/>
                        </a:rPr>
                        <a:t>2015</a:t>
                      </a:r>
                      <a:endParaRPr lang="ru-RU" sz="6000" b="0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Min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Max</a:t>
                      </a:r>
                      <a:endParaRPr lang="ru-RU" sz="24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Min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Max</a:t>
                      </a:r>
                      <a:endParaRPr lang="ru-RU" sz="24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09304"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u="none" strike="noStrike" dirty="0" smtClean="0">
                          <a:solidFill>
                            <a:srgbClr val="000066"/>
                          </a:solidFill>
                          <a:effectLst/>
                        </a:rPr>
                        <a:t>Розничный-коммерческий рынок</a:t>
                      </a:r>
                      <a:endParaRPr lang="ru-RU" sz="2800" b="0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12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10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09304"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u="none" strike="noStrike" dirty="0">
                          <a:solidFill>
                            <a:srgbClr val="000066"/>
                          </a:solidFill>
                          <a:effectLst/>
                        </a:rPr>
                        <a:t>Госпитальный рынок</a:t>
                      </a:r>
                      <a:endParaRPr lang="ru-RU" sz="2800" b="0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15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8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19358"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u="none" strike="noStrike" dirty="0">
                          <a:solidFill>
                            <a:srgbClr val="000066"/>
                          </a:solidFill>
                          <a:effectLst/>
                        </a:rPr>
                        <a:t>Федеральная льгота (ВЗН + ОНЛС)</a:t>
                      </a:r>
                      <a:endParaRPr lang="ru-RU" sz="2800" b="0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-5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-8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-4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09304"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u="none" strike="noStrike" dirty="0">
                          <a:solidFill>
                            <a:srgbClr val="000066"/>
                          </a:solidFill>
                          <a:effectLst/>
                        </a:rPr>
                        <a:t>Региональная льгота</a:t>
                      </a:r>
                      <a:endParaRPr lang="ru-RU" sz="2800" b="0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r>
                        <a:rPr lang="en-US" sz="48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2887894"/>
            <a:ext cx="914400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rgbClr val="000068"/>
                </a:solidFill>
              </a:rPr>
              <a:t>www.r</a:t>
            </a:r>
            <a:r>
              <a:rPr lang="en-US" sz="7200" b="1" dirty="0" smtClean="0">
                <a:solidFill>
                  <a:srgbClr val="FF5B00"/>
                </a:solidFill>
              </a:rPr>
              <a:t>n</a:t>
            </a:r>
            <a:r>
              <a:rPr lang="en-US" sz="7200" b="1" dirty="0" smtClean="0">
                <a:solidFill>
                  <a:srgbClr val="000068"/>
                </a:solidFill>
              </a:rPr>
              <a:t>c</a:t>
            </a:r>
            <a:r>
              <a:rPr lang="en-US" sz="7200" b="1" dirty="0" smtClean="0">
                <a:solidFill>
                  <a:srgbClr val="000068"/>
                </a:solidFill>
                <a:latin typeface="Brush Script MT" pitchFamily="66" charset="0"/>
              </a:rPr>
              <a:t>ph</a:t>
            </a:r>
            <a:r>
              <a:rPr lang="en-US" sz="7200" b="1" dirty="0" smtClean="0">
                <a:solidFill>
                  <a:srgbClr val="000068"/>
                </a:solidFill>
              </a:rPr>
              <a:t>.ru</a:t>
            </a:r>
          </a:p>
        </p:txBody>
      </p:sp>
    </p:spTree>
    <p:extLst>
      <p:ext uri="{BB962C8B-B14F-4D97-AF65-F5344CB8AC3E}">
        <p14:creationId xmlns="" xmlns:p14="http://schemas.microsoft.com/office/powerpoint/2010/main" val="415895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Диаграмма 23"/>
          <p:cNvGraphicFramePr/>
          <p:nvPr/>
        </p:nvGraphicFramePr>
        <p:xfrm>
          <a:off x="4788024" y="1052736"/>
          <a:ext cx="43559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Диаграмма 21"/>
          <p:cNvGraphicFramePr/>
          <p:nvPr/>
        </p:nvGraphicFramePr>
        <p:xfrm>
          <a:off x="0" y="1340768"/>
          <a:ext cx="90364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91680" y="118373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0066"/>
                </a:solidFill>
              </a:rPr>
              <a:t>Динамика развития фармацевтического рынка</a:t>
            </a:r>
            <a:r>
              <a:rPr lang="en-US" dirty="0" smtClean="0">
                <a:solidFill>
                  <a:srgbClr val="000066"/>
                </a:solidFill>
              </a:rPr>
              <a:t> </a:t>
            </a:r>
            <a:r>
              <a:rPr lang="ru-RU" dirty="0" smtClean="0">
                <a:solidFill>
                  <a:srgbClr val="000066"/>
                </a:solidFill>
              </a:rPr>
              <a:t>ЛС РФ в денежном выражении, млрд. руб., 201</a:t>
            </a:r>
            <a:r>
              <a:rPr lang="en-US" dirty="0" smtClean="0">
                <a:solidFill>
                  <a:srgbClr val="000066"/>
                </a:solidFill>
              </a:rPr>
              <a:t>1</a:t>
            </a:r>
            <a:r>
              <a:rPr lang="ru-RU" dirty="0" smtClean="0">
                <a:solidFill>
                  <a:srgbClr val="000066"/>
                </a:solidFill>
              </a:rPr>
              <a:t> – 1-2 кв. 201</a:t>
            </a:r>
            <a:r>
              <a:rPr lang="en-US" dirty="0" smtClean="0">
                <a:solidFill>
                  <a:srgbClr val="000066"/>
                </a:solidFill>
              </a:rPr>
              <a:t>4</a:t>
            </a:r>
            <a:r>
              <a:rPr lang="ru-RU" dirty="0" smtClean="0">
                <a:solidFill>
                  <a:srgbClr val="000066"/>
                </a:solidFill>
              </a:rPr>
              <a:t> гг.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908720"/>
            <a:ext cx="8774561" cy="52437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dirty="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dirty="0" smtClean="0">
                <a:solidFill>
                  <a:srgbClr val="4F81BD">
                    <a:lumMod val="75000"/>
                  </a:srgbClr>
                </a:solidFill>
              </a:rPr>
              <a:t>IMS, DSM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07704" y="98072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IMS Health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33205" y="980728"/>
            <a:ext cx="1291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DSM Group</a:t>
            </a:r>
            <a:endParaRPr lang="ru-RU" b="1" dirty="0">
              <a:solidFill>
                <a:srgbClr val="00B050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115616" y="1556792"/>
            <a:ext cx="71205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835696" y="1556792"/>
            <a:ext cx="144016" cy="1872208"/>
          </a:xfrm>
          <a:prstGeom prst="line">
            <a:avLst/>
          </a:prstGeom>
          <a:ln w="1905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851920" y="2852936"/>
            <a:ext cx="71205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3707904" y="2852936"/>
            <a:ext cx="144016" cy="1368152"/>
          </a:xfrm>
          <a:prstGeom prst="line">
            <a:avLst/>
          </a:prstGeom>
          <a:ln w="1905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724128" y="1844824"/>
            <a:ext cx="71205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444208" y="1844824"/>
            <a:ext cx="115479" cy="1548172"/>
          </a:xfrm>
          <a:prstGeom prst="line">
            <a:avLst/>
          </a:prstGeom>
          <a:ln w="1905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187624" y="1146230"/>
            <a:ext cx="64807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7,5%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23928" y="2420888"/>
            <a:ext cx="64807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7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en-US" b="1" dirty="0" smtClean="0">
                <a:solidFill>
                  <a:schemeClr val="bg1"/>
                </a:solidFill>
              </a:rPr>
              <a:t>6%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24128" y="1412776"/>
            <a:ext cx="79208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13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en-US" b="1" dirty="0" smtClean="0">
                <a:solidFill>
                  <a:schemeClr val="bg1"/>
                </a:solidFill>
              </a:rPr>
              <a:t>5%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7308304" y="2636912"/>
            <a:ext cx="71205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8028384" y="2636912"/>
            <a:ext cx="115479" cy="1548172"/>
          </a:xfrm>
          <a:prstGeom prst="line">
            <a:avLst/>
          </a:prstGeom>
          <a:ln w="1905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08304" y="2204864"/>
            <a:ext cx="79208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13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en-US" b="1" dirty="0" smtClean="0">
                <a:solidFill>
                  <a:schemeClr val="bg1"/>
                </a:solidFill>
              </a:rPr>
              <a:t>5%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28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dirty="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dirty="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3688" y="116632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2060"/>
                </a:solidFill>
              </a:rPr>
              <a:t>Прирост рынка в упаковках и динамика средних цен</a:t>
            </a:r>
            <a:r>
              <a:rPr lang="en-US" dirty="0" smtClean="0">
                <a:solidFill>
                  <a:srgbClr val="002060"/>
                </a:solidFill>
              </a:rPr>
              <a:t>, 201</a:t>
            </a:r>
            <a:r>
              <a:rPr lang="ru-RU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 – 1-2 </a:t>
            </a:r>
            <a:r>
              <a:rPr lang="ru-RU" dirty="0" smtClean="0">
                <a:solidFill>
                  <a:srgbClr val="002060"/>
                </a:solidFill>
              </a:rPr>
              <a:t>кв. 2014 гг.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84497828"/>
              </p:ext>
            </p:extLst>
          </p:nvPr>
        </p:nvGraphicFramePr>
        <p:xfrm>
          <a:off x="251520" y="3140968"/>
          <a:ext cx="871246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323528" y="764704"/>
          <a:ext cx="1072919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987824" y="299695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2012/2011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6056" y="299695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2013/2012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92280" y="2852936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1-2 </a:t>
            </a:r>
            <a:r>
              <a:rPr lang="ru-RU" sz="1600" b="1" dirty="0" smtClean="0">
                <a:solidFill>
                  <a:srgbClr val="002060"/>
                </a:solidFill>
              </a:rPr>
              <a:t>кв. 2014/ 1-2 кв. 2013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1907704" y="1700808"/>
            <a:ext cx="720080" cy="1008112"/>
          </a:xfrm>
          <a:prstGeom prst="rightArrow">
            <a:avLst/>
          </a:prstGeom>
          <a:solidFill>
            <a:srgbClr val="000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835696" y="4221088"/>
            <a:ext cx="720080" cy="1008112"/>
          </a:xfrm>
          <a:prstGeom prst="rightArrow">
            <a:avLst/>
          </a:prstGeom>
          <a:solidFill>
            <a:srgbClr val="000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137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680" y="118373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2060"/>
                </a:solidFill>
              </a:rPr>
              <a:t>Структура поставок фармдистрибьюторов разных категорий по типу ассортимента в 1-2 кв. 2014 относительно 1-2 кв. 2013, %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79512" y="866774"/>
          <a:ext cx="8784975" cy="5514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Стрелка вниз 4"/>
          <p:cNvSpPr/>
          <p:nvPr/>
        </p:nvSpPr>
        <p:spPr>
          <a:xfrm rot="10800000">
            <a:off x="7812360" y="4365104"/>
            <a:ext cx="432048" cy="432047"/>
          </a:xfrm>
          <a:prstGeom prst="downArrow">
            <a:avLst/>
          </a:prstGeom>
          <a:solidFill>
            <a:srgbClr val="008E4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10800000">
            <a:off x="7956376" y="1268760"/>
            <a:ext cx="432048" cy="432047"/>
          </a:xfrm>
          <a:prstGeom prst="downArrow">
            <a:avLst/>
          </a:prstGeom>
          <a:solidFill>
            <a:srgbClr val="008E4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644008" y="4365104"/>
            <a:ext cx="432048" cy="432046"/>
          </a:xfrm>
          <a:prstGeom prst="downArrow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788024" y="1268760"/>
            <a:ext cx="432048" cy="432046"/>
          </a:xfrm>
          <a:prstGeom prst="downArrow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0800000">
            <a:off x="2339752" y="4365104"/>
            <a:ext cx="432048" cy="432047"/>
          </a:xfrm>
          <a:prstGeom prst="downArrow">
            <a:avLst/>
          </a:prstGeom>
          <a:solidFill>
            <a:srgbClr val="008E4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0800000">
            <a:off x="2339752" y="1268760"/>
            <a:ext cx="432048" cy="432047"/>
          </a:xfrm>
          <a:prstGeom prst="downArrow">
            <a:avLst/>
          </a:prstGeom>
          <a:solidFill>
            <a:srgbClr val="008E4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680" y="118373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2060"/>
                </a:solidFill>
              </a:rPr>
              <a:t>Прирост объёма поставок фармдистрибьюторов разных категорий по каналам сбыта в 1-2 кв. 2014 относительно 1-2 кв. 2013, % (</a:t>
            </a:r>
            <a:r>
              <a:rPr lang="ru-RU" dirty="0" err="1" smtClean="0">
                <a:solidFill>
                  <a:srgbClr val="002060"/>
                </a:solidFill>
              </a:rPr>
              <a:t>ден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выр</a:t>
            </a:r>
            <a:r>
              <a:rPr lang="ru-RU" dirty="0" smtClean="0">
                <a:solidFill>
                  <a:srgbClr val="002060"/>
                </a:solidFill>
              </a:rPr>
              <a:t>.)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5" name="Chart 3"/>
          <p:cNvGraphicFramePr>
            <a:graphicFrameLocks/>
          </p:cNvGraphicFramePr>
          <p:nvPr/>
        </p:nvGraphicFramePr>
        <p:xfrm>
          <a:off x="179512" y="1196752"/>
          <a:ext cx="568863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51520" y="2852936"/>
            <a:ext cx="5472608" cy="0"/>
          </a:xfrm>
          <a:prstGeom prst="line">
            <a:avLst/>
          </a:prstGeom>
          <a:ln w="1905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51520" y="4437112"/>
            <a:ext cx="5472608" cy="0"/>
          </a:xfrm>
          <a:prstGeom prst="line">
            <a:avLst/>
          </a:prstGeom>
          <a:ln w="1905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1520" y="134076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Вторичная дистрибьюция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41970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ЛПУ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49411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Аптеки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1491749"/>
            <a:ext cx="30243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Сокращение объёма поставок крупных федеральных дистрибьюторов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FF5B00"/>
                </a:solidFill>
              </a:rPr>
              <a:t>Рост объёмов отгрузок локальных дистрибьюторов в основные каналы сбыта фармрынка</a:t>
            </a:r>
            <a:endParaRPr lang="ru-RU" dirty="0">
              <a:solidFill>
                <a:srgbClr val="FF5B00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7092280" y="4077072"/>
            <a:ext cx="792088" cy="720080"/>
          </a:xfrm>
          <a:prstGeom prst="downArrow">
            <a:avLst/>
          </a:prstGeom>
          <a:solidFill>
            <a:srgbClr val="8585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012160" y="4759984"/>
            <a:ext cx="2808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7030A0"/>
                </a:solidFill>
              </a:rPr>
              <a:t>Увеличение уровня товарных остатков в конечных точках продаж (в основном в </a:t>
            </a:r>
            <a:r>
              <a:rPr lang="ru-RU" b="1" dirty="0" smtClean="0">
                <a:solidFill>
                  <a:srgbClr val="7030A0"/>
                </a:solidFill>
              </a:rPr>
              <a:t>розничном сегменте</a:t>
            </a:r>
            <a:r>
              <a:rPr lang="ru-RU" dirty="0" smtClean="0">
                <a:solidFill>
                  <a:srgbClr val="7030A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118373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>
                <a:solidFill>
                  <a:srgbClr val="002060"/>
                </a:solidFill>
              </a:rPr>
              <a:t>Динамика структуры импорта </a:t>
            </a:r>
            <a:r>
              <a:rPr lang="ru-RU" dirty="0" smtClean="0">
                <a:solidFill>
                  <a:srgbClr val="002060"/>
                </a:solidFill>
              </a:rPr>
              <a:t>ЛС и платежей в 2010 </a:t>
            </a:r>
            <a:r>
              <a:rPr lang="ru-RU" dirty="0">
                <a:solidFill>
                  <a:srgbClr val="002060"/>
                </a:solidFill>
              </a:rPr>
              <a:t>- </a:t>
            </a:r>
            <a:r>
              <a:rPr lang="ru-RU" dirty="0" smtClean="0">
                <a:solidFill>
                  <a:srgbClr val="002060"/>
                </a:solidFill>
              </a:rPr>
              <a:t>1-</a:t>
            </a:r>
            <a:r>
              <a:rPr lang="en-US" dirty="0" smtClean="0">
                <a:solidFill>
                  <a:srgbClr val="002060"/>
                </a:solidFill>
              </a:rPr>
              <a:t>2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кв. </a:t>
            </a:r>
            <a:r>
              <a:rPr lang="ru-RU" dirty="0" smtClean="0">
                <a:solidFill>
                  <a:srgbClr val="002060"/>
                </a:solidFill>
              </a:rPr>
              <a:t>2014 </a:t>
            </a:r>
            <a:r>
              <a:rPr lang="ru-RU" dirty="0">
                <a:solidFill>
                  <a:srgbClr val="002060"/>
                </a:solidFill>
              </a:rPr>
              <a:t>гг.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496" y="1484784"/>
            <a:ext cx="8774561" cy="46676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dirty="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dirty="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323528" y="1124744"/>
            <a:ext cx="3744416" cy="648072"/>
          </a:xfrm>
          <a:prstGeom prst="wedgeRectCallout">
            <a:avLst>
              <a:gd name="adj1" fmla="val 41159"/>
              <a:gd name="adj2" fmla="val 87060"/>
            </a:avLst>
          </a:prstGeom>
          <a:solidFill>
            <a:srgbClr val="8585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Сокращение цепочки поставок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="" xmlns:p14="http://schemas.microsoft.com/office/powerpoint/2010/main" val="3321543462"/>
              </p:ext>
            </p:extLst>
          </p:nvPr>
        </p:nvGraphicFramePr>
        <p:xfrm>
          <a:off x="0" y="1844824"/>
          <a:ext cx="471601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Диаграмма 21"/>
          <p:cNvGraphicFramePr>
            <a:graphicFrameLocks/>
          </p:cNvGraphicFramePr>
          <p:nvPr/>
        </p:nvGraphicFramePr>
        <p:xfrm>
          <a:off x="4823520" y="908720"/>
          <a:ext cx="432048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>
            <a:off x="4788024" y="908720"/>
            <a:ext cx="0" cy="5544616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6022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116632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0066"/>
                </a:solidFill>
              </a:rPr>
              <a:t>ТОП-15 импортеров по доле от общего объёма импорта по итогам 1-2 кв. 201</a:t>
            </a:r>
            <a:r>
              <a:rPr lang="en-US" dirty="0" smtClean="0">
                <a:solidFill>
                  <a:srgbClr val="000066"/>
                </a:solidFill>
              </a:rPr>
              <a:t>4</a:t>
            </a:r>
            <a:r>
              <a:rPr lang="ru-RU" dirty="0" smtClean="0">
                <a:solidFill>
                  <a:srgbClr val="000066"/>
                </a:solidFill>
              </a:rPr>
              <a:t> г.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1484784"/>
            <a:ext cx="8774561" cy="46676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dirty="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dirty="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91186168"/>
              </p:ext>
            </p:extLst>
          </p:nvPr>
        </p:nvGraphicFramePr>
        <p:xfrm>
          <a:off x="426332" y="987315"/>
          <a:ext cx="4145668" cy="524038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29244"/>
                <a:gridCol w="2160240"/>
                <a:gridCol w="792088"/>
                <a:gridCol w="864096"/>
              </a:tblGrid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№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Дистрибьюторы-импортеры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1-2 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кв. </a:t>
                      </a:r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2013, %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1-2 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кв. </a:t>
                      </a:r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2014, %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Протек ЦВ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Фармимэкс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СИА Интернэшнл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  <a:endParaRPr lang="ru-RU" sz="1400" b="1" u="none" strike="noStrike" kern="1200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Катрен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Роста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Пульс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68"/>
                          </a:solidFill>
                          <a:latin typeface="Calibri"/>
                        </a:rPr>
                        <a:t>Oriola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68"/>
                          </a:solidFill>
                          <a:latin typeface="Calibri"/>
                        </a:rPr>
                        <a:t>Евросервис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Р-Фарм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68"/>
                          </a:solidFill>
                          <a:latin typeface="Calibri"/>
                        </a:rPr>
                        <a:t>Пром</a:t>
                      </a:r>
                      <a:r>
                        <a:rPr lang="ru-RU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. Медик. Русь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68"/>
                          </a:solidFill>
                          <a:latin typeface="Calibri"/>
                        </a:rPr>
                        <a:t>Мединторг</a:t>
                      </a:r>
                      <a:r>
                        <a:rPr lang="ru-RU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НДК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4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Alliance Healthcare 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Ирвин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rgbClr val="00006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68"/>
                          </a:solidFill>
                          <a:latin typeface="Calibri"/>
                        </a:rPr>
                        <a:t>Арнебия</a:t>
                      </a:r>
                      <a:r>
                        <a:rPr lang="ru-RU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Стрелка вниз 7"/>
          <p:cNvSpPr/>
          <p:nvPr/>
        </p:nvSpPr>
        <p:spPr>
          <a:xfrm rot="10800000">
            <a:off x="2555776" y="2132856"/>
            <a:ext cx="288003" cy="288031"/>
          </a:xfrm>
          <a:prstGeom prst="downArrow">
            <a:avLst/>
          </a:prstGeom>
          <a:solidFill>
            <a:srgbClr val="008E4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0800000">
            <a:off x="2555776" y="1844824"/>
            <a:ext cx="288003" cy="288031"/>
          </a:xfrm>
          <a:prstGeom prst="downArrow">
            <a:avLst/>
          </a:prstGeom>
          <a:solidFill>
            <a:srgbClr val="008E4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555776" y="2492896"/>
            <a:ext cx="288090" cy="288030"/>
          </a:xfrm>
          <a:prstGeom prst="downArrow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2555776" y="4005064"/>
            <a:ext cx="288090" cy="288030"/>
          </a:xfrm>
          <a:prstGeom prst="downArrow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82622468"/>
              </p:ext>
            </p:extLst>
          </p:nvPr>
        </p:nvGraphicFramePr>
        <p:xfrm>
          <a:off x="4860033" y="980727"/>
          <a:ext cx="4032447" cy="5349573"/>
        </p:xfrm>
        <a:graphic>
          <a:graphicData uri="http://schemas.openxmlformats.org/drawingml/2006/table">
            <a:tbl>
              <a:tblPr/>
              <a:tblGrid>
                <a:gridCol w="288031"/>
                <a:gridCol w="2160240"/>
                <a:gridCol w="792088"/>
                <a:gridCol w="792088"/>
              </a:tblGrid>
              <a:tr h="57606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№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Импортеры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1-2 кв. </a:t>
                      </a: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2013, 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%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1-2 кв. </a:t>
                      </a: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2014, 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%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66"/>
                          </a:solidFill>
                          <a:latin typeface="Calibri"/>
                        </a:rPr>
                        <a:t>Авентис</a:t>
                      </a:r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 Фарма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6,7%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Протек ЦВ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Никомед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smtClean="0">
                          <a:solidFill>
                            <a:srgbClr val="000066"/>
                          </a:solidFill>
                          <a:latin typeface="Calibri"/>
                        </a:rPr>
                        <a:t>Эбботт </a:t>
                      </a:r>
                      <a:r>
                        <a:rPr lang="ru-RU" sz="1400" b="1" i="0" u="none" strike="noStrike" dirty="0" err="1">
                          <a:solidFill>
                            <a:srgbClr val="000066"/>
                          </a:solidFill>
                          <a:latin typeface="Calibri"/>
                        </a:rPr>
                        <a:t>Лабораторис</a:t>
                      </a:r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66"/>
                          </a:solidFill>
                          <a:latin typeface="Calibri"/>
                        </a:rPr>
                        <a:t>Пфайзер</a:t>
                      </a:r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Галена Фарма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66"/>
                          </a:solidFill>
                          <a:latin typeface="Calibri"/>
                        </a:rPr>
                        <a:t>Шеринг</a:t>
                      </a:r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66"/>
                          </a:solidFill>
                          <a:latin typeface="Calibri"/>
                        </a:rPr>
                        <a:t>Плау</a:t>
                      </a:r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Берлин </a:t>
                      </a:r>
                      <a:r>
                        <a:rPr lang="ru-RU" sz="1400" b="1" i="0" u="none" strike="noStrike" dirty="0" err="1">
                          <a:solidFill>
                            <a:srgbClr val="000066"/>
                          </a:solidFill>
                          <a:latin typeface="Calibri"/>
                        </a:rPr>
                        <a:t>Хеми</a:t>
                      </a:r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Новартис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Байер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Берингер Ингельхайм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Др. </a:t>
                      </a:r>
                      <a:r>
                        <a:rPr lang="ru-RU" sz="1400" b="1" i="0" u="none" strike="noStrike" dirty="0" err="1">
                          <a:solidFill>
                            <a:srgbClr val="000066"/>
                          </a:solidFill>
                          <a:latin typeface="Calibri"/>
                        </a:rPr>
                        <a:t>Реддис</a:t>
                      </a:r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68"/>
                          </a:solidFill>
                          <a:latin typeface="Calibri"/>
                        </a:rPr>
                        <a:t>Фармимэкс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66"/>
                          </a:solidFill>
                          <a:latin typeface="Calibri"/>
                        </a:rPr>
                        <a:t>Джонсон&amp;Джонсон</a:t>
                      </a:r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10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66"/>
                          </a:solidFill>
                          <a:latin typeface="Calibri"/>
                        </a:rPr>
                        <a:t>Лек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Стрелка вниз 15"/>
          <p:cNvSpPr/>
          <p:nvPr/>
        </p:nvSpPr>
        <p:spPr>
          <a:xfrm rot="10800000">
            <a:off x="7020272" y="1556792"/>
            <a:ext cx="288003" cy="288031"/>
          </a:xfrm>
          <a:prstGeom prst="downArrow">
            <a:avLst/>
          </a:prstGeom>
          <a:solidFill>
            <a:srgbClr val="008E4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0800000">
            <a:off x="7020272" y="2708920"/>
            <a:ext cx="288003" cy="288031"/>
          </a:xfrm>
          <a:prstGeom prst="downArrow">
            <a:avLst/>
          </a:prstGeom>
          <a:solidFill>
            <a:srgbClr val="008E4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0800000">
            <a:off x="7020272" y="2132856"/>
            <a:ext cx="288003" cy="288031"/>
          </a:xfrm>
          <a:prstGeom prst="downArrow">
            <a:avLst/>
          </a:prstGeom>
          <a:solidFill>
            <a:srgbClr val="008E4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020272" y="3717032"/>
            <a:ext cx="288090" cy="288030"/>
          </a:xfrm>
          <a:prstGeom prst="downArrow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7020272" y="5949280"/>
            <a:ext cx="288090" cy="288030"/>
          </a:xfrm>
          <a:prstGeom prst="downArrow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716016" y="1844824"/>
            <a:ext cx="1944216" cy="2901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4572000" y="1988840"/>
            <a:ext cx="144016" cy="3456384"/>
          </a:xfrm>
          <a:prstGeom prst="leftBrace">
            <a:avLst>
              <a:gd name="adj1" fmla="val 8333"/>
              <a:gd name="adj2" fmla="val 9024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716016" y="5301208"/>
            <a:ext cx="1944216" cy="2901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2555776" y="2780930"/>
            <a:ext cx="288090" cy="288030"/>
          </a:xfrm>
          <a:prstGeom prst="downArrow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2555776" y="3429000"/>
            <a:ext cx="288090" cy="288030"/>
          </a:xfrm>
          <a:prstGeom prst="downArrow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2555776" y="3717034"/>
            <a:ext cx="288090" cy="288030"/>
          </a:xfrm>
          <a:prstGeom prst="downArrow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2555776" y="5301208"/>
            <a:ext cx="288090" cy="288030"/>
          </a:xfrm>
          <a:prstGeom prst="downArrow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636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26064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0066"/>
                </a:solidFill>
              </a:rPr>
              <a:t>Вертикальная интеграция ведущих игроков рынка</a:t>
            </a:r>
            <a:r>
              <a:rPr lang="en-US" dirty="0" smtClean="0">
                <a:solidFill>
                  <a:srgbClr val="000066"/>
                </a:solidFill>
              </a:rPr>
              <a:t> </a:t>
            </a:r>
            <a:r>
              <a:rPr lang="ru-RU" dirty="0" smtClean="0">
                <a:solidFill>
                  <a:srgbClr val="000066"/>
                </a:solidFill>
              </a:rPr>
              <a:t>в другие сегменты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dirty="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dirty="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97806457"/>
              </p:ext>
            </p:extLst>
          </p:nvPr>
        </p:nvGraphicFramePr>
        <p:xfrm>
          <a:off x="179512" y="881122"/>
          <a:ext cx="8784976" cy="5462842"/>
        </p:xfrm>
        <a:graphic>
          <a:graphicData uri="http://schemas.openxmlformats.org/drawingml/2006/table">
            <a:tbl>
              <a:tblPr/>
              <a:tblGrid>
                <a:gridCol w="1368152"/>
                <a:gridCol w="2016224"/>
                <a:gridCol w="2232248"/>
                <a:gridCol w="1224136"/>
                <a:gridCol w="1944216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Дистрибьютор 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Розница 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Производство 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Логистический сервис 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Другое 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</a:tr>
              <a:tr h="527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Протек ЦВ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Ригла, Будь Здоров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Сотекс, АнвиЛаб, Протеиновый контур, Протек-СВМ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Транссервис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Спарго Технологии, Промофарм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0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Катрен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Мелодия здоровья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Дочерние компании в Украине, Казахстане, Беларуси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3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Роста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Радуга, Первая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 Помощь</a:t>
                      </a:r>
                      <a:endParaRPr lang="ru-RU" sz="14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Радуга Продакшн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Роста Маркетинг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5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СИА Интернешнл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Ассоциация аптек АФП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Биохимик, Синтез, Биоком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Иридологические приборы </a:t>
                      </a:r>
                      <a:r>
                        <a:rPr lang="ru-RU" sz="14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</a:rPr>
                        <a:t>Ринк, Престиж-Полис</a:t>
                      </a:r>
                      <a:endParaRPr lang="ru-RU" sz="14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6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Alliance Healthcare Rus 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Alphega Аптека, Моя любимая аптека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Аллога Рус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Р-Фарм 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Р-Фарм, ОРТАТ, Новосибхимфарм, Фармославль,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завод в Иллертиссене (Германия)</a:t>
                      </a:r>
                      <a:endParaRPr lang="ru-RU" sz="1400" b="0" i="0" u="none" strike="noStrike" kern="1200" dirty="0" smtClean="0">
                        <a:solidFill>
                          <a:srgbClr val="000044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PHARM Overseas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Inc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. – 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&amp;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PHARM 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 Турции </a:t>
                      </a:r>
                    </a:p>
                    <a:p>
                      <a:pPr lvl="0" algn="ctr"/>
                      <a:r>
                        <a:rPr lang="ru-RU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СНГ, Индия, Япония - 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&amp;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ТПУ-Р-Фарм</a:t>
                      </a:r>
                      <a:endParaRPr lang="ru-RU" sz="1400" b="0" i="0" u="none" strike="noStrike" kern="1200" dirty="0">
                        <a:solidFill>
                          <a:srgbClr val="000044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67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Oriola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Старый </a:t>
                      </a:r>
                      <a:r>
                        <a:rPr lang="ru-RU" sz="14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лекарь, 03 Аптека</a:t>
                      </a:r>
                      <a:endParaRPr lang="ru-RU" sz="14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Пульс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Аптека Форте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3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БСС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Эдифарм, Алоэ (включая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  71 аптеку 36,6)</a:t>
                      </a:r>
                      <a:endParaRPr lang="ru-RU" sz="14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Империя-Фарма 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Доктор </a:t>
                      </a:r>
                      <a:r>
                        <a:rPr lang="ru-RU" sz="1400" b="0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Столетов, Озерки</a:t>
                      </a:r>
                      <a:endParaRPr lang="ru-RU" sz="14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Босналек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44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12" marR="9212" marT="92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9208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260648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0066"/>
                </a:solidFill>
              </a:rPr>
              <a:t>Интеграция с аптечным бизнесом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1484784"/>
            <a:ext cx="8774561" cy="46676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dirty="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dirty="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3624515"/>
              </p:ext>
            </p:extLst>
          </p:nvPr>
        </p:nvGraphicFramePr>
        <p:xfrm>
          <a:off x="426332" y="908720"/>
          <a:ext cx="4541713" cy="554241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48379"/>
                <a:gridCol w="2401145"/>
                <a:gridCol w="1692189"/>
              </a:tblGrid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#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Аптечная сеть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рынка, 1-2 кв. </a:t>
                      </a:r>
                      <a:r>
                        <a:rPr lang="ru-RU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 </a:t>
                      </a:r>
                      <a:r>
                        <a:rPr lang="ru-RU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Ригла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Доктор Столетов (включая Озерки)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А5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Group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600" b="1" u="none" strike="noStrike" kern="1200" dirty="0">
                        <a:solidFill>
                          <a:srgbClr val="00006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A.V.E. Group*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Имплозия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Радуга (включая Первую Помощь)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Планета Здоровья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Фармаимпекс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АСНА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Фармакор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Фармленд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Аптеки 36,6*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4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Самсон-Фарма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14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Вита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Мелодия здоровья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2983015" y="1484784"/>
            <a:ext cx="292841" cy="288032"/>
          </a:xfrm>
          <a:prstGeom prst="ellipse">
            <a:avLst/>
          </a:prstGeom>
          <a:solidFill>
            <a:srgbClr val="FB5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</a:t>
            </a:r>
            <a:endParaRPr lang="ru-RU" sz="1400" b="1" dirty="0"/>
          </a:p>
        </p:txBody>
      </p:sp>
      <p:sp>
        <p:nvSpPr>
          <p:cNvPr id="15" name="Овал 14"/>
          <p:cNvSpPr/>
          <p:nvPr/>
        </p:nvSpPr>
        <p:spPr>
          <a:xfrm>
            <a:off x="2983015" y="1988840"/>
            <a:ext cx="292841" cy="288032"/>
          </a:xfrm>
          <a:prstGeom prst="ellipse">
            <a:avLst/>
          </a:prstGeom>
          <a:solidFill>
            <a:srgbClr val="FB5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</a:t>
            </a:r>
            <a:endParaRPr lang="ru-RU" sz="1400" b="1" dirty="0"/>
          </a:p>
        </p:txBody>
      </p:sp>
      <p:sp>
        <p:nvSpPr>
          <p:cNvPr id="16" name="Овал 15"/>
          <p:cNvSpPr/>
          <p:nvPr/>
        </p:nvSpPr>
        <p:spPr>
          <a:xfrm>
            <a:off x="2987824" y="2852936"/>
            <a:ext cx="292841" cy="288032"/>
          </a:xfrm>
          <a:prstGeom prst="ellipse">
            <a:avLst/>
          </a:prstGeom>
          <a:solidFill>
            <a:srgbClr val="FB5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</a:t>
            </a:r>
            <a:endParaRPr lang="ru-RU" sz="1400" b="1" dirty="0"/>
          </a:p>
        </p:txBody>
      </p:sp>
      <p:sp>
        <p:nvSpPr>
          <p:cNvPr id="17" name="Овал 16"/>
          <p:cNvSpPr/>
          <p:nvPr/>
        </p:nvSpPr>
        <p:spPr>
          <a:xfrm>
            <a:off x="2983015" y="3284984"/>
            <a:ext cx="292841" cy="288032"/>
          </a:xfrm>
          <a:prstGeom prst="ellipse">
            <a:avLst/>
          </a:prstGeom>
          <a:solidFill>
            <a:srgbClr val="FB5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</a:t>
            </a:r>
            <a:endParaRPr lang="ru-RU" sz="1400" b="1" dirty="0"/>
          </a:p>
        </p:txBody>
      </p:sp>
      <p:sp>
        <p:nvSpPr>
          <p:cNvPr id="18" name="Овал 17"/>
          <p:cNvSpPr/>
          <p:nvPr/>
        </p:nvSpPr>
        <p:spPr>
          <a:xfrm>
            <a:off x="2983015" y="4509120"/>
            <a:ext cx="292841" cy="288032"/>
          </a:xfrm>
          <a:prstGeom prst="ellipse">
            <a:avLst/>
          </a:prstGeom>
          <a:solidFill>
            <a:srgbClr val="FB5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</a:t>
            </a:r>
            <a:endParaRPr lang="ru-RU" sz="1400" b="1" dirty="0"/>
          </a:p>
        </p:txBody>
      </p:sp>
      <p:sp>
        <p:nvSpPr>
          <p:cNvPr id="19" name="Овал 18"/>
          <p:cNvSpPr/>
          <p:nvPr/>
        </p:nvSpPr>
        <p:spPr>
          <a:xfrm>
            <a:off x="2987824" y="6165304"/>
            <a:ext cx="292841" cy="288032"/>
          </a:xfrm>
          <a:prstGeom prst="ellipse">
            <a:avLst/>
          </a:prstGeom>
          <a:solidFill>
            <a:srgbClr val="FB5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</a:t>
            </a:r>
            <a:endParaRPr lang="ru-RU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436096" y="2348880"/>
            <a:ext cx="3330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66"/>
                </a:solidFill>
              </a:rPr>
              <a:t>Доля сетей в составе фармдистрибьюторов, %</a:t>
            </a:r>
            <a:endParaRPr lang="ru-RU" sz="1600" b="1" dirty="0">
              <a:solidFill>
                <a:srgbClr val="000066"/>
              </a:solidFill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5076056" y="1622098"/>
            <a:ext cx="216024" cy="461521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364088" y="908720"/>
            <a:ext cx="3600400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Драйвером развития аптечных сетей выступают сделки </a:t>
            </a:r>
            <a:r>
              <a:rPr lang="en-US" sz="2000" dirty="0" smtClean="0">
                <a:solidFill>
                  <a:schemeClr val="bg1"/>
                </a:solidFill>
              </a:rPr>
              <a:t>M&amp;A</a:t>
            </a:r>
            <a:r>
              <a:rPr lang="ru-RU" sz="2000" dirty="0" smtClean="0">
                <a:solidFill>
                  <a:schemeClr val="bg1"/>
                </a:solidFill>
              </a:rPr>
              <a:t> и органический рост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="" xmlns:p14="http://schemas.microsoft.com/office/powerpoint/2010/main" val="3073661332"/>
              </p:ext>
            </p:extLst>
          </p:nvPr>
        </p:nvGraphicFramePr>
        <p:xfrm>
          <a:off x="5220072" y="2794000"/>
          <a:ext cx="392392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66915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2457</Words>
  <Application>Microsoft Office PowerPoint</Application>
  <PresentationFormat>Экран (4:3)</PresentationFormat>
  <Paragraphs>583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2013-04-25T16:47:03Z</dcterms:created>
  <dcterms:modified xsi:type="dcterms:W3CDTF">2014-11-19T11:42:35Z</dcterms:modified>
</cp:coreProperties>
</file>